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279071-48F6-4B22-856F-8191FE7567B7}" v="10" dt="2026-04-28T20:30:29.1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ggs, James" userId="27e20529-d228-4f62-b2f7-2024727690ff" providerId="ADAL" clId="{0F17B06D-927B-4AB9-B2FC-4569D8B3F38E}"/>
    <pc:docChg chg="addSld delSld modSld">
      <pc:chgData name="Buggs, James" userId="27e20529-d228-4f62-b2f7-2024727690ff" providerId="ADAL" clId="{0F17B06D-927B-4AB9-B2FC-4569D8B3F38E}" dt="2026-04-28T20:30:29.168" v="27" actId="20577"/>
      <pc:docMkLst>
        <pc:docMk/>
      </pc:docMkLst>
      <pc:sldChg chg="modSp mod">
        <pc:chgData name="Buggs, James" userId="27e20529-d228-4f62-b2f7-2024727690ff" providerId="ADAL" clId="{0F17B06D-927B-4AB9-B2FC-4569D8B3F38E}" dt="2026-04-28T20:30:29.168" v="27" actId="20577"/>
        <pc:sldMkLst>
          <pc:docMk/>
          <pc:sldMk cId="0" sldId="256"/>
        </pc:sldMkLst>
        <pc:spChg chg="mod">
          <ac:chgData name="Buggs, James" userId="27e20529-d228-4f62-b2f7-2024727690ff" providerId="ADAL" clId="{0F17B06D-927B-4AB9-B2FC-4569D8B3F38E}" dt="2026-04-28T20:02:31.332" v="18" actId="2711"/>
          <ac:spMkLst>
            <pc:docMk/>
            <pc:sldMk cId="0" sldId="256"/>
            <ac:spMk id="3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30:29.168" v="27" actId="20577"/>
          <ac:spMkLst>
            <pc:docMk/>
            <pc:sldMk cId="0" sldId="256"/>
            <ac:spMk id="4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2:31.332" v="18" actId="2711"/>
          <ac:spMkLst>
            <pc:docMk/>
            <pc:sldMk cId="0" sldId="256"/>
            <ac:spMk id="5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2:31.332" v="18" actId="2711"/>
          <ac:spMkLst>
            <pc:docMk/>
            <pc:sldMk cId="0" sldId="256"/>
            <ac:spMk id="6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2:23.950" v="17" actId="2711"/>
        <pc:sldMkLst>
          <pc:docMk/>
          <pc:sldMk cId="0" sldId="257"/>
        </pc:sldMkLst>
        <pc:spChg chg="mod">
          <ac:chgData name="Buggs, James" userId="27e20529-d228-4f62-b2f7-2024727690ff" providerId="ADAL" clId="{0F17B06D-927B-4AB9-B2FC-4569D8B3F38E}" dt="2026-04-28T20:02:23.950" v="17" actId="2711"/>
          <ac:spMkLst>
            <pc:docMk/>
            <pc:sldMk cId="0" sldId="257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2:23.950" v="17" actId="2711"/>
          <ac:spMkLst>
            <pc:docMk/>
            <pc:sldMk cId="0" sldId="257"/>
            <ac:spMk id="6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2:18.300" v="16" actId="2711"/>
        <pc:sldMkLst>
          <pc:docMk/>
          <pc:sldMk cId="0" sldId="258"/>
        </pc:sldMkLst>
        <pc:spChg chg="mod">
          <ac:chgData name="Buggs, James" userId="27e20529-d228-4f62-b2f7-2024727690ff" providerId="ADAL" clId="{0F17B06D-927B-4AB9-B2FC-4569D8B3F38E}" dt="2026-04-28T20:02:18.300" v="16" actId="2711"/>
          <ac:spMkLst>
            <pc:docMk/>
            <pc:sldMk cId="0" sldId="258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2:18.300" v="16" actId="2711"/>
          <ac:spMkLst>
            <pc:docMk/>
            <pc:sldMk cId="0" sldId="258"/>
            <ac:spMk id="3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2:18.300" v="16" actId="2711"/>
          <ac:spMkLst>
            <pc:docMk/>
            <pc:sldMk cId="0" sldId="258"/>
            <ac:spMk id="5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2:08.764" v="15" actId="2711"/>
        <pc:sldMkLst>
          <pc:docMk/>
          <pc:sldMk cId="0" sldId="259"/>
        </pc:sldMkLst>
        <pc:spChg chg="mod">
          <ac:chgData name="Buggs, James" userId="27e20529-d228-4f62-b2f7-2024727690ff" providerId="ADAL" clId="{0F17B06D-927B-4AB9-B2FC-4569D8B3F38E}" dt="2026-04-28T20:02:08.764" v="15" actId="2711"/>
          <ac:spMkLst>
            <pc:docMk/>
            <pc:sldMk cId="0" sldId="259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2:08.764" v="15" actId="2711"/>
          <ac:spMkLst>
            <pc:docMk/>
            <pc:sldMk cId="0" sldId="259"/>
            <ac:spMk id="6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1:59.652" v="14" actId="2711"/>
        <pc:sldMkLst>
          <pc:docMk/>
          <pc:sldMk cId="0" sldId="260"/>
        </pc:sldMkLst>
        <pc:spChg chg="mod">
          <ac:chgData name="Buggs, James" userId="27e20529-d228-4f62-b2f7-2024727690ff" providerId="ADAL" clId="{0F17B06D-927B-4AB9-B2FC-4569D8B3F38E}" dt="2026-04-28T20:01:59.652" v="14" actId="2711"/>
          <ac:spMkLst>
            <pc:docMk/>
            <pc:sldMk cId="0" sldId="260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59.652" v="14" actId="2711"/>
          <ac:spMkLst>
            <pc:docMk/>
            <pc:sldMk cId="0" sldId="260"/>
            <ac:spMk id="3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59.652" v="14" actId="2711"/>
          <ac:spMkLst>
            <pc:docMk/>
            <pc:sldMk cId="0" sldId="260"/>
            <ac:spMk id="5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1:48.051" v="13" actId="2711"/>
        <pc:sldMkLst>
          <pc:docMk/>
          <pc:sldMk cId="0" sldId="261"/>
        </pc:sldMkLst>
        <pc:spChg chg="mod">
          <ac:chgData name="Buggs, James" userId="27e20529-d228-4f62-b2f7-2024727690ff" providerId="ADAL" clId="{0F17B06D-927B-4AB9-B2FC-4569D8B3F38E}" dt="2026-04-28T20:01:48.051" v="13" actId="2711"/>
          <ac:spMkLst>
            <pc:docMk/>
            <pc:sldMk cId="0" sldId="261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48.051" v="13" actId="2711"/>
          <ac:spMkLst>
            <pc:docMk/>
            <pc:sldMk cId="0" sldId="261"/>
            <ac:spMk id="6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48.051" v="13" actId="2711"/>
          <ac:spMkLst>
            <pc:docMk/>
            <pc:sldMk cId="0" sldId="261"/>
            <ac:spMk id="7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48.051" v="13" actId="2711"/>
          <ac:spMkLst>
            <pc:docMk/>
            <pc:sldMk cId="0" sldId="261"/>
            <ac:spMk id="9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48.051" v="13" actId="2711"/>
          <ac:spMkLst>
            <pc:docMk/>
            <pc:sldMk cId="0" sldId="261"/>
            <ac:spMk id="10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1:39.856" v="12" actId="2711"/>
        <pc:sldMkLst>
          <pc:docMk/>
          <pc:sldMk cId="0" sldId="262"/>
        </pc:sldMkLst>
        <pc:spChg chg="mod">
          <ac:chgData name="Buggs, James" userId="27e20529-d228-4f62-b2f7-2024727690ff" providerId="ADAL" clId="{0F17B06D-927B-4AB9-B2FC-4569D8B3F38E}" dt="2026-04-28T20:01:39.856" v="12" actId="2711"/>
          <ac:spMkLst>
            <pc:docMk/>
            <pc:sldMk cId="0" sldId="262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39.856" v="12" actId="2711"/>
          <ac:spMkLst>
            <pc:docMk/>
            <pc:sldMk cId="0" sldId="262"/>
            <ac:spMk id="6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1:34.556" v="11" actId="2711"/>
        <pc:sldMkLst>
          <pc:docMk/>
          <pc:sldMk cId="0" sldId="263"/>
        </pc:sldMkLst>
        <pc:spChg chg="mod">
          <ac:chgData name="Buggs, James" userId="27e20529-d228-4f62-b2f7-2024727690ff" providerId="ADAL" clId="{0F17B06D-927B-4AB9-B2FC-4569D8B3F38E}" dt="2026-04-28T20:01:34.556" v="11" actId="2711"/>
          <ac:spMkLst>
            <pc:docMk/>
            <pc:sldMk cId="0" sldId="263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34.556" v="11" actId="2711"/>
          <ac:spMkLst>
            <pc:docMk/>
            <pc:sldMk cId="0" sldId="263"/>
            <ac:spMk id="3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34.556" v="11" actId="2711"/>
          <ac:spMkLst>
            <pc:docMk/>
            <pc:sldMk cId="0" sldId="263"/>
            <ac:spMk id="5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1:27.967" v="10" actId="2711"/>
        <pc:sldMkLst>
          <pc:docMk/>
          <pc:sldMk cId="0" sldId="264"/>
        </pc:sldMkLst>
        <pc:spChg chg="mod">
          <ac:chgData name="Buggs, James" userId="27e20529-d228-4f62-b2f7-2024727690ff" providerId="ADAL" clId="{0F17B06D-927B-4AB9-B2FC-4569D8B3F38E}" dt="2026-04-28T20:01:27.967" v="10" actId="2711"/>
          <ac:spMkLst>
            <pc:docMk/>
            <pc:sldMk cId="0" sldId="264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27.967" v="10" actId="2711"/>
          <ac:spMkLst>
            <pc:docMk/>
            <pc:sldMk cId="0" sldId="264"/>
            <ac:spMk id="6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1:23.293" v="9" actId="2711"/>
        <pc:sldMkLst>
          <pc:docMk/>
          <pc:sldMk cId="0" sldId="265"/>
        </pc:sldMkLst>
        <pc:spChg chg="mod">
          <ac:chgData name="Buggs, James" userId="27e20529-d228-4f62-b2f7-2024727690ff" providerId="ADAL" clId="{0F17B06D-927B-4AB9-B2FC-4569D8B3F38E}" dt="2026-04-28T20:01:23.293" v="9" actId="2711"/>
          <ac:spMkLst>
            <pc:docMk/>
            <pc:sldMk cId="0" sldId="265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23.293" v="9" actId="2711"/>
          <ac:spMkLst>
            <pc:docMk/>
            <pc:sldMk cId="0" sldId="265"/>
            <ac:spMk id="3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23.293" v="9" actId="2711"/>
          <ac:spMkLst>
            <pc:docMk/>
            <pc:sldMk cId="0" sldId="265"/>
            <ac:spMk id="5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1:16.346" v="8" actId="2711"/>
        <pc:sldMkLst>
          <pc:docMk/>
          <pc:sldMk cId="0" sldId="266"/>
        </pc:sldMkLst>
        <pc:spChg chg="mod">
          <ac:chgData name="Buggs, James" userId="27e20529-d228-4f62-b2f7-2024727690ff" providerId="ADAL" clId="{0F17B06D-927B-4AB9-B2FC-4569D8B3F38E}" dt="2026-04-28T20:01:16.346" v="8" actId="2711"/>
          <ac:spMkLst>
            <pc:docMk/>
            <pc:sldMk cId="0" sldId="266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16.346" v="8" actId="2711"/>
          <ac:spMkLst>
            <pc:docMk/>
            <pc:sldMk cId="0" sldId="266"/>
            <ac:spMk id="6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16.346" v="8" actId="2711"/>
          <ac:spMkLst>
            <pc:docMk/>
            <pc:sldMk cId="0" sldId="266"/>
            <ac:spMk id="7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16.346" v="8" actId="2711"/>
          <ac:spMkLst>
            <pc:docMk/>
            <pc:sldMk cId="0" sldId="266"/>
            <ac:spMk id="9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16.346" v="8" actId="2711"/>
          <ac:spMkLst>
            <pc:docMk/>
            <pc:sldMk cId="0" sldId="266"/>
            <ac:spMk id="10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1:07.693" v="7" actId="2711"/>
        <pc:sldMkLst>
          <pc:docMk/>
          <pc:sldMk cId="0" sldId="267"/>
        </pc:sldMkLst>
        <pc:spChg chg="mod">
          <ac:chgData name="Buggs, James" userId="27e20529-d228-4f62-b2f7-2024727690ff" providerId="ADAL" clId="{0F17B06D-927B-4AB9-B2FC-4569D8B3F38E}" dt="2026-04-28T20:01:07.693" v="7" actId="2711"/>
          <ac:spMkLst>
            <pc:docMk/>
            <pc:sldMk cId="0" sldId="267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07.693" v="7" actId="2711"/>
          <ac:spMkLst>
            <pc:docMk/>
            <pc:sldMk cId="0" sldId="267"/>
            <ac:spMk id="3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07.693" v="7" actId="2711"/>
          <ac:spMkLst>
            <pc:docMk/>
            <pc:sldMk cId="0" sldId="267"/>
            <ac:spMk id="5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1:00.632" v="6" actId="2711"/>
        <pc:sldMkLst>
          <pc:docMk/>
          <pc:sldMk cId="0" sldId="268"/>
        </pc:sldMkLst>
        <pc:spChg chg="mod">
          <ac:chgData name="Buggs, James" userId="27e20529-d228-4f62-b2f7-2024727690ff" providerId="ADAL" clId="{0F17B06D-927B-4AB9-B2FC-4569D8B3F38E}" dt="2026-04-28T20:01:00.632" v="6" actId="2711"/>
          <ac:spMkLst>
            <pc:docMk/>
            <pc:sldMk cId="0" sldId="268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1:00.632" v="6" actId="2711"/>
          <ac:spMkLst>
            <pc:docMk/>
            <pc:sldMk cId="0" sldId="268"/>
            <ac:spMk id="6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0:55.013" v="5" actId="2711"/>
        <pc:sldMkLst>
          <pc:docMk/>
          <pc:sldMk cId="0" sldId="269"/>
        </pc:sldMkLst>
        <pc:spChg chg="mod">
          <ac:chgData name="Buggs, James" userId="27e20529-d228-4f62-b2f7-2024727690ff" providerId="ADAL" clId="{0F17B06D-927B-4AB9-B2FC-4569D8B3F38E}" dt="2026-04-28T20:00:55.013" v="5" actId="2711"/>
          <ac:spMkLst>
            <pc:docMk/>
            <pc:sldMk cId="0" sldId="269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0:55.013" v="5" actId="2711"/>
          <ac:spMkLst>
            <pc:docMk/>
            <pc:sldMk cId="0" sldId="269"/>
            <ac:spMk id="3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0:55.013" v="5" actId="2711"/>
          <ac:spMkLst>
            <pc:docMk/>
            <pc:sldMk cId="0" sldId="269"/>
            <ac:spMk id="5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0:48.591" v="4" actId="2711"/>
        <pc:sldMkLst>
          <pc:docMk/>
          <pc:sldMk cId="0" sldId="270"/>
        </pc:sldMkLst>
        <pc:spChg chg="mod">
          <ac:chgData name="Buggs, James" userId="27e20529-d228-4f62-b2f7-2024727690ff" providerId="ADAL" clId="{0F17B06D-927B-4AB9-B2FC-4569D8B3F38E}" dt="2026-04-28T20:00:48.591" v="4" actId="2711"/>
          <ac:spMkLst>
            <pc:docMk/>
            <pc:sldMk cId="0" sldId="270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0:48.591" v="4" actId="2711"/>
          <ac:spMkLst>
            <pc:docMk/>
            <pc:sldMk cId="0" sldId="270"/>
            <ac:spMk id="6" creationId="{00000000-0000-0000-0000-000000000000}"/>
          </ac:spMkLst>
        </pc:spChg>
      </pc:sldChg>
      <pc:sldChg chg="modSp mod">
        <pc:chgData name="Buggs, James" userId="27e20529-d228-4f62-b2f7-2024727690ff" providerId="ADAL" clId="{0F17B06D-927B-4AB9-B2FC-4569D8B3F38E}" dt="2026-04-28T20:00:39.728" v="3" actId="2711"/>
        <pc:sldMkLst>
          <pc:docMk/>
          <pc:sldMk cId="0" sldId="271"/>
        </pc:sldMkLst>
        <pc:spChg chg="mod">
          <ac:chgData name="Buggs, James" userId="27e20529-d228-4f62-b2f7-2024727690ff" providerId="ADAL" clId="{0F17B06D-927B-4AB9-B2FC-4569D8B3F38E}" dt="2026-04-28T20:00:39.728" v="3" actId="2711"/>
          <ac:spMkLst>
            <pc:docMk/>
            <pc:sldMk cId="0" sldId="271"/>
            <ac:spMk id="2" creationId="{00000000-0000-0000-0000-000000000000}"/>
          </ac:spMkLst>
        </pc:spChg>
        <pc:spChg chg="mod">
          <ac:chgData name="Buggs, James" userId="27e20529-d228-4f62-b2f7-2024727690ff" providerId="ADAL" clId="{0F17B06D-927B-4AB9-B2FC-4569D8B3F38E}" dt="2026-04-28T20:00:39.728" v="3" actId="2711"/>
          <ac:spMkLst>
            <pc:docMk/>
            <pc:sldMk cId="0" sldId="271"/>
            <ac:spMk id="6" creationId="{00000000-0000-0000-0000-000000000000}"/>
          </ac:spMkLst>
        </pc:spChg>
      </pc:sldChg>
      <pc:sldChg chg="del">
        <pc:chgData name="Buggs, James" userId="27e20529-d228-4f62-b2f7-2024727690ff" providerId="ADAL" clId="{0F17B06D-927B-4AB9-B2FC-4569D8B3F38E}" dt="2026-04-28T19:48:18.272" v="0" actId="2696"/>
        <pc:sldMkLst>
          <pc:docMk/>
          <pc:sldMk cId="0" sldId="272"/>
        </pc:sldMkLst>
      </pc:sldChg>
      <pc:sldChg chg="add">
        <pc:chgData name="Buggs, James" userId="27e20529-d228-4f62-b2f7-2024727690ff" providerId="ADAL" clId="{0F17B06D-927B-4AB9-B2FC-4569D8B3F38E}" dt="2026-04-28T19:48:20.889" v="1"/>
        <pc:sldMkLst>
          <pc:docMk/>
          <pc:sldMk cId="0" sldId="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1850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C8952A"/>
          </a:solidFill>
          <a:ln w="12700">
            <a:solidFill>
              <a:srgbClr val="C895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400">
                <a:solidFill>
                  <a:srgbClr val="F0C355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TEXAS DPS — CJIS SECURITY OFFICE</a:t>
            </a:r>
            <a:endParaRPr lang="en-US" sz="1200">
              <a:latin typeface="Aptos" panose="020B00040202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>
                <a:solidFill>
                  <a:srgbClr val="FFFFF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Awareness &amp; Training</a:t>
            </a:r>
            <a:endParaRPr lang="en-US" sz="5200">
              <a:latin typeface="Aptos" panose="020B00040202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640080" y="32004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i="1">
                <a:solidFill>
                  <a:srgbClr val="F0C355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Your Role in Protecting Criminal Justice Information</a:t>
            </a:r>
            <a:endParaRPr lang="en-US" sz="2200">
              <a:latin typeface="Aptos" panose="020B00040202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640080" y="41148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>
                <a:solidFill>
                  <a:srgbClr val="B8CBD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CJIS Security Policy §5.2 — Awareness &amp; Training</a:t>
            </a:r>
            <a:endParaRPr lang="en-US" sz="1600">
              <a:latin typeface="Aptos" panose="020B000402020202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0" y="6035040"/>
            <a:ext cx="12161520" cy="822960"/>
          </a:xfrm>
          <a:prstGeom prst="rect">
            <a:avLst/>
          </a:prstGeom>
          <a:solidFill>
            <a:srgbClr val="051530"/>
          </a:solidFill>
          <a:ln w="12700">
            <a:solidFill>
              <a:srgbClr val="0515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6172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CJIS Security Policy Training Library</a:t>
            </a:r>
            <a:endParaRPr lang="en-US" sz="1300"/>
          </a:p>
        </p:txBody>
      </p:sp>
      <p:sp>
        <p:nvSpPr>
          <p:cNvPr id="9" name="Text 7"/>
          <p:cNvSpPr/>
          <p:nvPr/>
        </p:nvSpPr>
        <p:spPr>
          <a:xfrm>
            <a:off x="64008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B8CB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use by Texas Criminal Justice Agencies</a:t>
            </a:r>
            <a:endParaRPr lang="en-US" sz="1100"/>
          </a:p>
        </p:txBody>
      </p:sp>
      <p:sp>
        <p:nvSpPr>
          <p:cNvPr id="10" name="Text 8"/>
          <p:cNvSpPr/>
          <p:nvPr/>
        </p:nvSpPr>
        <p:spPr>
          <a:xfrm>
            <a:off x="8686800" y="6309360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>
                <a:solidFill>
                  <a:srgbClr val="F0C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2026 Edition</a:t>
            </a:r>
            <a:endParaRPr lang="en-US" sz="1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1031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600">
                <a:solidFill>
                  <a:srgbClr val="C8952A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800">
              <a:latin typeface="Aptos" panose="020B00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640080" y="265176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>
                <a:solidFill>
                  <a:srgbClr val="FFFFF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Handling CJI Safely</a:t>
            </a:r>
            <a:endParaRPr lang="en-US" sz="5400">
              <a:latin typeface="Aptos" panose="020B00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640080" y="4206240"/>
            <a:ext cx="1097280" cy="36576"/>
          </a:xfrm>
          <a:prstGeom prst="rect">
            <a:avLst/>
          </a:prstGeom>
          <a:solidFill>
            <a:srgbClr val="C8952A"/>
          </a:solidFill>
          <a:ln w="12700">
            <a:solidFill>
              <a:srgbClr val="C895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448056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>
                <a:solidFill>
                  <a:srgbClr val="B8CBD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Every interaction with CJI is an opportunity to protect it — or expose it.</a:t>
            </a:r>
            <a:endParaRPr lang="en-US" sz="200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72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0A1F3C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Day-to-Day CJI Handling</a:t>
            </a:r>
            <a:endParaRPr lang="en-US" sz="3200">
              <a:latin typeface="Aptos" panose="020B00040202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0A1F3C"/>
          </a:solidFill>
          <a:ln w="12700">
            <a:solidFill>
              <a:srgbClr val="0A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65653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B8CB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CJIS Security Office  |  CJIS Security Policy Training</a:t>
            </a:r>
            <a:endParaRPr lang="en-US" sz="1000"/>
          </a:p>
        </p:txBody>
      </p:sp>
      <p:sp>
        <p:nvSpPr>
          <p:cNvPr id="5" name="Text 3"/>
          <p:cNvSpPr/>
          <p:nvPr/>
        </p:nvSpPr>
        <p:spPr>
          <a:xfrm>
            <a:off x="10789920" y="65653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>
                <a:solidFill>
                  <a:srgbClr val="F0C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17</a:t>
            </a:r>
            <a:endParaRPr lang="en-US" sz="1000"/>
          </a:p>
        </p:txBody>
      </p:sp>
      <p:sp>
        <p:nvSpPr>
          <p:cNvPr id="6" name="Text 4"/>
          <p:cNvSpPr/>
          <p:nvPr/>
        </p:nvSpPr>
        <p:spPr>
          <a:xfrm>
            <a:off x="640080" y="123444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12306B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You MUST</a:t>
            </a:r>
            <a:endParaRPr lang="en-US" sz="2000">
              <a:latin typeface="Aptos" panose="020B00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640080" y="1828800"/>
            <a:ext cx="5303520" cy="4389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Access CJI only for authorized purposes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Access CJI only from approved devices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Secure CJI printouts when not in use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Use approved shredders for CJI documents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Verify recipients before sharing CJI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Log off when finished working</a:t>
            </a:r>
            <a:endParaRPr lang="en-US" sz="1500">
              <a:latin typeface="Aptos" panose="020B000402020202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6080760" y="1234440"/>
            <a:ext cx="13716" cy="5029200"/>
          </a:xfrm>
          <a:prstGeom prst="rect">
            <a:avLst/>
          </a:prstGeom>
          <a:solidFill>
            <a:srgbClr val="DDD8CE"/>
          </a:solidFill>
          <a:ln w="12700">
            <a:solidFill>
              <a:srgbClr val="DDD8C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263640" y="123444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12306B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You MUST NOT</a:t>
            </a:r>
            <a:endParaRPr lang="en-US" sz="2000">
              <a:latin typeface="Aptos" panose="020B00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6263640" y="1828800"/>
            <a:ext cx="5303520" cy="4389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Look up records for personal reasons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Share CJI outside authorized channels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Discuss CJI in public places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Email CJI to personal accounts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Take CJI home without authorization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Post anything related to CJI on social media</a:t>
            </a:r>
            <a:endParaRPr lang="en-US" sz="150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1031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600">
                <a:solidFill>
                  <a:srgbClr val="C8952A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Section 5</a:t>
            </a:r>
            <a:endParaRPr lang="en-US" sz="1800">
              <a:latin typeface="Aptos" panose="020B00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640080" y="265176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>
                <a:solidFill>
                  <a:srgbClr val="FFFFF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Remote Work &amp; Mobile Security</a:t>
            </a:r>
            <a:endParaRPr lang="en-US" sz="5400">
              <a:latin typeface="Aptos" panose="020B00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640080" y="4206240"/>
            <a:ext cx="1097280" cy="36576"/>
          </a:xfrm>
          <a:prstGeom prst="rect">
            <a:avLst/>
          </a:prstGeom>
          <a:solidFill>
            <a:srgbClr val="C8952A"/>
          </a:solidFill>
          <a:ln w="12700">
            <a:solidFill>
              <a:srgbClr val="C895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448056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>
                <a:solidFill>
                  <a:srgbClr val="B8CBD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Working outside the office expands your responsibilities, not limits them.</a:t>
            </a:r>
            <a:endParaRPr lang="en-US" sz="200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72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0A1F3C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Remote &amp; Mobile Security</a:t>
            </a:r>
            <a:endParaRPr lang="en-US" sz="3200">
              <a:latin typeface="Aptos" panose="020B00040202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0A1F3C"/>
          </a:solidFill>
          <a:ln w="12700">
            <a:solidFill>
              <a:srgbClr val="0A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65653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B8CB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CJIS Security Office  |  CJIS Security Policy Training</a:t>
            </a:r>
            <a:endParaRPr lang="en-US" sz="1000"/>
          </a:p>
        </p:txBody>
      </p:sp>
      <p:sp>
        <p:nvSpPr>
          <p:cNvPr id="5" name="Text 3"/>
          <p:cNvSpPr/>
          <p:nvPr/>
        </p:nvSpPr>
        <p:spPr>
          <a:xfrm>
            <a:off x="10789920" y="65653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>
                <a:solidFill>
                  <a:srgbClr val="F0C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17</a:t>
            </a:r>
            <a:endParaRPr lang="en-US" sz="100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Only access CJI over approved, secure connections (VPN/agency-provided)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Never use public Wi-Fi for CJI access without VPN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Keep mobile devices locked with MFA at all times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Report lost or stolen devices IMMEDIATELY — don't wait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Don't install unapproved apps on agency devices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Be aware of your surroundings — no shoulder-surfing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Physical security still applies at home or on travel</a:t>
            </a:r>
            <a:endParaRPr lang="en-US" sz="180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1031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600">
                <a:solidFill>
                  <a:srgbClr val="C8952A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Section 6</a:t>
            </a:r>
            <a:endParaRPr lang="en-US" sz="1800">
              <a:latin typeface="Aptos" panose="020B00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640080" y="265176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>
                <a:solidFill>
                  <a:srgbClr val="FFFFF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Recognizing &amp; Reporting Incidents</a:t>
            </a:r>
            <a:endParaRPr lang="en-US" sz="5400">
              <a:latin typeface="Aptos" panose="020B00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640080" y="4206240"/>
            <a:ext cx="1097280" cy="36576"/>
          </a:xfrm>
          <a:prstGeom prst="rect">
            <a:avLst/>
          </a:prstGeom>
          <a:solidFill>
            <a:srgbClr val="C8952A"/>
          </a:solidFill>
          <a:ln w="12700">
            <a:solidFill>
              <a:srgbClr val="C895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448056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>
                <a:solidFill>
                  <a:srgbClr val="B8CBD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Fast reporting can limit damage. Hesitation makes it worse.</a:t>
            </a:r>
            <a:endParaRPr lang="en-US" sz="200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72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0A1F3C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When to Report — Report Anything Unusual</a:t>
            </a:r>
            <a:endParaRPr lang="en-US" sz="3200">
              <a:latin typeface="Aptos" panose="020B00040202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0A1F3C"/>
          </a:solidFill>
          <a:ln w="12700">
            <a:solidFill>
              <a:srgbClr val="0A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65653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B8CB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CJIS Security Office  |  CJIS Security Policy Training</a:t>
            </a:r>
            <a:endParaRPr lang="en-US" sz="1000"/>
          </a:p>
        </p:txBody>
      </p:sp>
      <p:sp>
        <p:nvSpPr>
          <p:cNvPr id="5" name="Text 3"/>
          <p:cNvSpPr/>
          <p:nvPr/>
        </p:nvSpPr>
        <p:spPr>
          <a:xfrm>
            <a:off x="10789920" y="65653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>
                <a:solidFill>
                  <a:srgbClr val="F0C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17</a:t>
            </a:r>
            <a:endParaRPr lang="en-US" sz="100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Suspected phishing or suspicious emails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Unauthorized access attempts or unexpected MFA prompts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Lost or stolen agency device — laptop, phone, badge, USB drive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Lost CJI printouts or misplaced case files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Accidentally accessed wrong records or sent CJI to wrong person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Unusual system behavior or unexpected software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Anyone asking for your credentials or CJI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When in doubt, REPORT IT — better over-report than under-report</a:t>
            </a:r>
            <a:endParaRPr lang="en-US" sz="180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72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0A1F3C"/>
                </a:solidFill>
                <a:latin typeface="Aptos" panose="020B0004020202020204" pitchFamily="34" charset="0"/>
                <a:ea typeface="Calibri" pitchFamily="34" charset="-122"/>
                <a:cs typeface="Aparajita" panose="020B0502040204020203" pitchFamily="18" charset="0"/>
              </a:rPr>
              <a:t>Key Takeaways</a:t>
            </a:r>
            <a:endParaRPr lang="en-US" sz="3200">
              <a:latin typeface="Aptos" panose="020B0004020202020204" pitchFamily="34" charset="0"/>
              <a:cs typeface="Aparajita" panose="020B0502040204020203" pitchFamily="18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0A1F3C"/>
          </a:solidFill>
          <a:ln w="12700">
            <a:solidFill>
              <a:srgbClr val="0A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65653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B8CB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CJIS Security Office  |  CJIS Security Policy Training</a:t>
            </a:r>
            <a:endParaRPr lang="en-US" sz="1000"/>
          </a:p>
        </p:txBody>
      </p:sp>
      <p:sp>
        <p:nvSpPr>
          <p:cNvPr id="5" name="Text 3"/>
          <p:cNvSpPr/>
          <p:nvPr/>
        </p:nvSpPr>
        <p:spPr>
          <a:xfrm>
            <a:off x="10789920" y="65653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>
                <a:solidFill>
                  <a:srgbClr val="F0C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17</a:t>
            </a:r>
            <a:endParaRPr lang="en-US" sz="100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Aparajita" panose="020B0502040204020203" pitchFamily="18" charset="0"/>
              </a:rPr>
              <a:t>You are a key control — security depends on YOU knowing your role</a:t>
            </a:r>
            <a:endParaRPr lang="en-US" sz="1800">
              <a:latin typeface="Aptos" panose="020B0004020202020204" pitchFamily="34" charset="0"/>
              <a:cs typeface="Aparajita" panose="020B0502040204020203" pitchFamily="18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Aparajita" panose="020B0502040204020203" pitchFamily="18" charset="0"/>
              </a:rPr>
              <a:t>Verify before you trust — especially for urgent or unusual requests</a:t>
            </a:r>
            <a:endParaRPr lang="en-US" sz="1800">
              <a:latin typeface="Aptos" panose="020B0004020202020204" pitchFamily="34" charset="0"/>
              <a:cs typeface="Aparajita" panose="020B0502040204020203" pitchFamily="18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Aparajita" panose="020B0502040204020203" pitchFamily="18" charset="0"/>
              </a:rPr>
              <a:t>Protect your credentials like you protect your badge</a:t>
            </a:r>
            <a:endParaRPr lang="en-US" sz="1800">
              <a:latin typeface="Aptos" panose="020B0004020202020204" pitchFamily="34" charset="0"/>
              <a:cs typeface="Aparajita" panose="020B0502040204020203" pitchFamily="18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Aparajita" panose="020B0502040204020203" pitchFamily="18" charset="0"/>
              </a:rPr>
              <a:t>Handle CJI only for authorized purposes, on approved devices</a:t>
            </a:r>
            <a:endParaRPr lang="en-US" sz="1800">
              <a:latin typeface="Aptos" panose="020B0004020202020204" pitchFamily="34" charset="0"/>
              <a:cs typeface="Aparajita" panose="020B0502040204020203" pitchFamily="18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Aparajita" panose="020B0502040204020203" pitchFamily="18" charset="0"/>
              </a:rPr>
              <a:t>Lock your screen; log off when done</a:t>
            </a:r>
            <a:endParaRPr lang="en-US" sz="1800">
              <a:latin typeface="Aptos" panose="020B0004020202020204" pitchFamily="34" charset="0"/>
              <a:cs typeface="Aparajita" panose="020B0502040204020203" pitchFamily="18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Aparajita" panose="020B0502040204020203" pitchFamily="18" charset="0"/>
              </a:rPr>
              <a:t>Report ANY suspected incident immediately — don't self-diagnose</a:t>
            </a:r>
            <a:endParaRPr lang="en-US" sz="1800">
              <a:latin typeface="Aptos" panose="020B0004020202020204" pitchFamily="34" charset="0"/>
              <a:cs typeface="Aparajita" panose="020B0502040204020203" pitchFamily="18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Aparajita" panose="020B0502040204020203" pitchFamily="18" charset="0"/>
              </a:rPr>
              <a:t>Your annual awareness training is a requirement, not a formality</a:t>
            </a:r>
            <a:endParaRPr lang="en-US" sz="1800">
              <a:latin typeface="Aptos" panose="020B0004020202020204" pitchFamily="34" charset="0"/>
              <a:cs typeface="Aparajita" panose="020B0502040204020203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64592"/>
          </a:xfrm>
          <a:prstGeom prst="rect">
            <a:avLst/>
          </a:prstGeom>
          <a:solidFill>
            <a:srgbClr val="C8952A"/>
          </a:solidFill>
          <a:ln w="12700">
            <a:solidFill>
              <a:srgbClr val="C8952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579120" y="1196154"/>
            <a:ext cx="10972800" cy="10972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Thank You</a:t>
            </a:r>
          </a:p>
        </p:txBody>
      </p:sp>
      <p:sp>
        <p:nvSpPr>
          <p:cNvPr id="4" name="Text 2"/>
          <p:cNvSpPr/>
          <p:nvPr/>
        </p:nvSpPr>
        <p:spPr>
          <a:xfrm>
            <a:off x="609600" y="2115719"/>
            <a:ext cx="10972800" cy="13716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0C355"/>
              </a:solidFill>
              <a:effectLst/>
              <a:uLnTx/>
              <a:uFillTx/>
              <a:latin typeface="Aptos" panose="020B0004020202020204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0C355"/>
                </a:solidFill>
                <a:effectLst/>
                <a:uLnTx/>
                <a:uFillTx/>
                <a:latin typeface="Aptos"/>
                <a:ea typeface="Calibri"/>
                <a:cs typeface="Calibri"/>
              </a:rPr>
              <a:t>This overview is intended to support the CJIS Security Policy and should be used alongside the official policy to ensure all applicable controls are met.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</a:b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640080" y="3741606"/>
            <a:ext cx="10972800" cy="1920240"/>
          </a:xfrm>
          <a:prstGeom prst="rect">
            <a:avLst/>
          </a:prstGeom>
          <a:solidFill>
            <a:srgbClr val="051530"/>
          </a:solidFill>
          <a:ln w="25400">
            <a:solidFill>
              <a:srgbClr val="C8952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914400" y="3869435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0C3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Questions or Comments?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/>
          <p:cNvSpPr/>
          <p:nvPr/>
        </p:nvSpPr>
        <p:spPr>
          <a:xfrm>
            <a:off x="914400" y="4280915"/>
            <a:ext cx="10424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Email: </a:t>
            </a:r>
            <a:r>
              <a: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rgbClr val="B8CBD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securitycommittee@dps.texas.gov</a:t>
            </a: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Phone: </a:t>
            </a:r>
            <a:r>
              <a: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rgbClr val="B8CBD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(512) 424-5686</a:t>
            </a: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Website: </a:t>
            </a:r>
            <a:r>
              <a: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rgbClr val="B8CBD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www.dps.texas.gov/section/crime-records</a:t>
            </a: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640080" y="6217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7A90A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Texas Department of Public Safety — Crime Records — CJIS Security Office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72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0A1F3C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What We'll Cover</a:t>
            </a:r>
            <a:endParaRPr lang="en-US" sz="3200">
              <a:latin typeface="Aptos" panose="020B00040202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0A1F3C"/>
          </a:solidFill>
          <a:ln w="12700">
            <a:solidFill>
              <a:srgbClr val="0A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65653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B8CB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CJIS Security Office  |  CJIS Security Policy Training</a:t>
            </a:r>
            <a:endParaRPr lang="en-US" sz="1000"/>
          </a:p>
        </p:txBody>
      </p:sp>
      <p:sp>
        <p:nvSpPr>
          <p:cNvPr id="5" name="Text 3"/>
          <p:cNvSpPr/>
          <p:nvPr/>
        </p:nvSpPr>
        <p:spPr>
          <a:xfrm>
            <a:off x="10789920" y="65653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>
                <a:solidFill>
                  <a:srgbClr val="F0C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17</a:t>
            </a:r>
            <a:endParaRPr lang="en-US" sz="100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Why security awareness matters for CJI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Recognizing social engineering and phishing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Protecting your credentials and devices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Safe handling of CJI day-to-day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Remote work and mobile security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Recognizing and reporting security incidents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Your responsibilities as an authorized user</a:t>
            </a:r>
            <a:endParaRPr lang="en-US" sz="180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1031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600">
                <a:solidFill>
                  <a:srgbClr val="C8952A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>
              <a:latin typeface="Aptos" panose="020B00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640080" y="265176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>
                <a:solidFill>
                  <a:srgbClr val="FFFFF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Why Security Awareness Matters</a:t>
            </a:r>
            <a:endParaRPr lang="en-US" sz="5400">
              <a:latin typeface="Aptos" panose="020B00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640080" y="4206240"/>
            <a:ext cx="1097280" cy="36576"/>
          </a:xfrm>
          <a:prstGeom prst="rect">
            <a:avLst/>
          </a:prstGeom>
          <a:solidFill>
            <a:srgbClr val="C8952A"/>
          </a:solidFill>
          <a:ln w="12700">
            <a:solidFill>
              <a:srgbClr val="C895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448056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>
                <a:solidFill>
                  <a:srgbClr val="B8CBD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You are often the first — and sometimes only — defense against compromise.</a:t>
            </a:r>
            <a:endParaRPr lang="en-US" sz="200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72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0A1F3C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You Are the Frontline</a:t>
            </a:r>
            <a:endParaRPr lang="en-US" sz="3200">
              <a:latin typeface="Aptos" panose="020B00040202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0A1F3C"/>
          </a:solidFill>
          <a:ln w="12700">
            <a:solidFill>
              <a:srgbClr val="0A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65653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B8CB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CJIS Security Office  |  CJIS Security Policy Training</a:t>
            </a:r>
            <a:endParaRPr lang="en-US" sz="1000"/>
          </a:p>
        </p:txBody>
      </p:sp>
      <p:sp>
        <p:nvSpPr>
          <p:cNvPr id="5" name="Text 3"/>
          <p:cNvSpPr/>
          <p:nvPr/>
        </p:nvSpPr>
        <p:spPr>
          <a:xfrm>
            <a:off x="10789920" y="65653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>
                <a:solidFill>
                  <a:srgbClr val="F0C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17</a:t>
            </a:r>
            <a:endParaRPr lang="en-US" sz="100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Most breaches start with a person, not a system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Phishing emails, social engineering, and lost devices cause more incidents than technical flaws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CJI includes personal, biometric, and case information that can't be "un-leaked"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A single mistake can compromise investigations and public trust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Security controls only work when the people using them understand them</a:t>
            </a:r>
            <a:endParaRPr lang="en-US" sz="1800">
              <a:latin typeface="Aptos" panose="020B000402020202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640080" y="5303520"/>
            <a:ext cx="10972800" cy="914400"/>
          </a:xfrm>
          <a:prstGeom prst="rect">
            <a:avLst/>
          </a:prstGeom>
          <a:solidFill>
            <a:srgbClr val="F5F2EC"/>
          </a:solidFill>
          <a:ln w="12700">
            <a:solidFill>
              <a:srgbClr val="F5F2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40080" y="5303520"/>
            <a:ext cx="73152" cy="914400"/>
          </a:xfrm>
          <a:prstGeom prst="rect">
            <a:avLst/>
          </a:prstGeom>
          <a:solidFill>
            <a:srgbClr val="C8952A"/>
          </a:solidFill>
          <a:ln w="12700">
            <a:solidFill>
              <a:srgbClr val="C895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68680" y="53949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>
                <a:solidFill>
                  <a:srgbClr val="0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alone cannot protect CJI. Awareness of YOUR responsibilities is what keeps it safe.</a:t>
            </a:r>
            <a:endParaRPr lang="en-US" sz="1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1031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600">
                <a:solidFill>
                  <a:srgbClr val="C8952A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>
              <a:latin typeface="Aptos" panose="020B00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640080" y="265176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>
                <a:solidFill>
                  <a:srgbClr val="FFFFF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Social Engineering &amp; Phishing</a:t>
            </a:r>
            <a:endParaRPr lang="en-US" sz="5400">
              <a:latin typeface="Aptos" panose="020B00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640080" y="4206240"/>
            <a:ext cx="1097280" cy="36576"/>
          </a:xfrm>
          <a:prstGeom prst="rect">
            <a:avLst/>
          </a:prstGeom>
          <a:solidFill>
            <a:srgbClr val="C8952A"/>
          </a:solidFill>
          <a:ln w="12700">
            <a:solidFill>
              <a:srgbClr val="C895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448056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>
                <a:solidFill>
                  <a:srgbClr val="B8CBD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Attackers target people because it's easier than targeting systems.</a:t>
            </a:r>
            <a:endParaRPr lang="en-US" sz="200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72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0A1F3C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Recognizing Phishing Attempts</a:t>
            </a:r>
            <a:endParaRPr lang="en-US" sz="3200">
              <a:latin typeface="Aptos" panose="020B00040202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0A1F3C"/>
          </a:solidFill>
          <a:ln w="12700">
            <a:solidFill>
              <a:srgbClr val="0A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65653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B8CB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CJIS Security Office  |  CJIS Security Policy Training</a:t>
            </a:r>
            <a:endParaRPr lang="en-US" sz="1000"/>
          </a:p>
        </p:txBody>
      </p:sp>
      <p:sp>
        <p:nvSpPr>
          <p:cNvPr id="5" name="Text 3"/>
          <p:cNvSpPr/>
          <p:nvPr/>
        </p:nvSpPr>
        <p:spPr>
          <a:xfrm>
            <a:off x="10789920" y="65653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>
                <a:solidFill>
                  <a:srgbClr val="F0C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17</a:t>
            </a:r>
            <a:endParaRPr lang="en-US" sz="1000"/>
          </a:p>
        </p:txBody>
      </p:sp>
      <p:sp>
        <p:nvSpPr>
          <p:cNvPr id="6" name="Text 4"/>
          <p:cNvSpPr/>
          <p:nvPr/>
        </p:nvSpPr>
        <p:spPr>
          <a:xfrm>
            <a:off x="640080" y="123444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12306B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Red Flags</a:t>
            </a:r>
            <a:endParaRPr lang="en-US" sz="2000">
              <a:latin typeface="Aptos" panose="020B00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640080" y="1828800"/>
            <a:ext cx="5303520" cy="4389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Urgent requests creating pressure to act fast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Unexpected attachments or links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Requests for credentials, MFA codes, or CJI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Email addresses that look almost right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Grammar, spelling, or formatting issues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Requests that bypass normal procedures</a:t>
            </a:r>
            <a:endParaRPr lang="en-US" sz="1500">
              <a:latin typeface="Aptos" panose="020B000402020202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6080760" y="1234440"/>
            <a:ext cx="13716" cy="5029200"/>
          </a:xfrm>
          <a:prstGeom prst="rect">
            <a:avLst/>
          </a:prstGeom>
          <a:solidFill>
            <a:srgbClr val="DDD8CE"/>
          </a:solidFill>
          <a:ln w="12700">
            <a:solidFill>
              <a:srgbClr val="DDD8C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263640" y="123444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12306B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What to Do</a:t>
            </a:r>
            <a:endParaRPr lang="en-US" sz="2000">
              <a:latin typeface="Aptos" panose="020B00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6263640" y="1828800"/>
            <a:ext cx="5303520" cy="4389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Stop. Don't click, don't reply, don't forward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Verify through a separate trusted channel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Report to your IT/security team immediately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Never share credentials via email or phone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Delete after reporting — don't just ignore</a:t>
            </a:r>
            <a:endParaRPr lang="en-US" sz="1500"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5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When unsure, ask your LASO</a:t>
            </a:r>
            <a:endParaRPr lang="en-US" sz="150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72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0A1F3C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Modern Threats to Know</a:t>
            </a:r>
            <a:endParaRPr lang="en-US" sz="3200">
              <a:latin typeface="Aptos" panose="020B00040202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0A1F3C"/>
          </a:solidFill>
          <a:ln w="12700">
            <a:solidFill>
              <a:srgbClr val="0A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65653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B8CB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CJIS Security Office  |  CJIS Security Policy Training</a:t>
            </a:r>
            <a:endParaRPr lang="en-US" sz="1000"/>
          </a:p>
        </p:txBody>
      </p:sp>
      <p:sp>
        <p:nvSpPr>
          <p:cNvPr id="5" name="Text 3"/>
          <p:cNvSpPr/>
          <p:nvPr/>
        </p:nvSpPr>
        <p:spPr>
          <a:xfrm>
            <a:off x="10789920" y="65653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>
                <a:solidFill>
                  <a:srgbClr val="F0C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17</a:t>
            </a:r>
            <a:endParaRPr lang="en-US" sz="100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AI-generated phishing emails that look legitimate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Deepfake voice calls impersonating leadership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MFA fatigue attacks — repeated prompts to wear you down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QR code phishing in printed materials or emails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Fake IT support asking for remote access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Compromised vendor emails used for business email compromise (BEC)</a:t>
            </a:r>
            <a:endParaRPr lang="en-US" sz="1800">
              <a:latin typeface="Aptos" panose="020B000402020202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640080" y="5212080"/>
            <a:ext cx="10972800" cy="914400"/>
          </a:xfrm>
          <a:prstGeom prst="rect">
            <a:avLst/>
          </a:prstGeom>
          <a:solidFill>
            <a:srgbClr val="F5F2EC"/>
          </a:solidFill>
          <a:ln w="12700">
            <a:solidFill>
              <a:srgbClr val="F5F2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40080" y="5212080"/>
            <a:ext cx="73152" cy="914400"/>
          </a:xfrm>
          <a:prstGeom prst="rect">
            <a:avLst/>
          </a:prstGeom>
          <a:solidFill>
            <a:srgbClr val="C8952A"/>
          </a:solidFill>
          <a:ln w="12700">
            <a:solidFill>
              <a:srgbClr val="C895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68680" y="530352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>
                <a:solidFill>
                  <a:srgbClr val="0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approve an MFA prompt you didn't initiate — that's an attack in progress.</a:t>
            </a:r>
            <a:endParaRPr lang="en-US" sz="15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1031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600">
                <a:solidFill>
                  <a:srgbClr val="C8952A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>
              <a:latin typeface="Aptos" panose="020B00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640080" y="265176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>
                <a:solidFill>
                  <a:srgbClr val="FFFFF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Protecting Your Credentials</a:t>
            </a:r>
            <a:endParaRPr lang="en-US" sz="5400">
              <a:latin typeface="Aptos" panose="020B00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640080" y="4206240"/>
            <a:ext cx="1097280" cy="36576"/>
          </a:xfrm>
          <a:prstGeom prst="rect">
            <a:avLst/>
          </a:prstGeom>
          <a:solidFill>
            <a:srgbClr val="C8952A"/>
          </a:solidFill>
          <a:ln w="12700">
            <a:solidFill>
              <a:srgbClr val="C895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448056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>
                <a:solidFill>
                  <a:srgbClr val="B8CBD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Your credentials are keys to CJI. Protect them like your badge.</a:t>
            </a:r>
            <a:endParaRPr lang="en-US" sz="200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72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>
                <a:solidFill>
                  <a:srgbClr val="0A1F3C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Credential Protection Basics</a:t>
            </a:r>
            <a:endParaRPr lang="en-US" sz="3200">
              <a:latin typeface="Aptos" panose="020B00040202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0A1F3C"/>
          </a:solidFill>
          <a:ln w="12700">
            <a:solidFill>
              <a:srgbClr val="0A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65653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B8CB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CJIS Security Office  |  CJIS Security Policy Training</a:t>
            </a:r>
            <a:endParaRPr lang="en-US" sz="1000"/>
          </a:p>
        </p:txBody>
      </p:sp>
      <p:sp>
        <p:nvSpPr>
          <p:cNvPr id="5" name="Text 3"/>
          <p:cNvSpPr/>
          <p:nvPr/>
        </p:nvSpPr>
        <p:spPr>
          <a:xfrm>
            <a:off x="10789920" y="65653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>
                <a:solidFill>
                  <a:srgbClr val="F0C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17</a:t>
            </a:r>
            <a:endParaRPr lang="en-US" sz="100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Use strong, unique passwords for every system — never reuse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Never share passwords or MFA codes — not even with IT or supervisors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Never write passwords where others could find them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Lock your screen whenever you step away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Use agency-approved password managers if available</a:t>
            </a:r>
            <a:endParaRPr lang="en-US" sz="1800">
              <a:latin typeface="Aptos" panose="020B0004020202020204" pitchFamily="34" charset="0"/>
            </a:endParaRP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800">
                <a:solidFill>
                  <a:srgbClr val="333333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Report any suspected credential compromise immediately</a:t>
            </a:r>
            <a:endParaRPr lang="en-US" sz="180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17</Slides>
  <Notes>17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Department of Public Safety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CJIS Security Awareness &amp; Training</dc:title>
  <dc:subject>PptxGenJS Presentation</dc:subject>
  <dc:creator>Texas DPS — CJIS Security Office</dc:creator>
  <cp:revision>1</cp:revision>
  <dcterms:created xsi:type="dcterms:W3CDTF">2026-04-19T16:28:16Z</dcterms:created>
  <dcterms:modified xsi:type="dcterms:W3CDTF">2026-04-28T20:31:12Z</dcterms:modified>
</cp:coreProperties>
</file>