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0D1"/>
    <a:srgbClr val="99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85509-8CF2-E58B-E29C-1B23A9A719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0B96DB-92C0-D0E9-4083-51884F828E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E02E60-F0C8-A168-7E36-45DF21E35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48FB-67A2-4137-9ACA-17FAC17A072A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46D1A4-3BA4-C9F6-01F1-76F46C209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EC16FC-C417-669B-805F-C928FB71D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C07C6-84A2-4280-9B86-4731C4A9F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486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FB0D6-F43A-96E4-40BF-DD7B451B3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243C66-1E3C-E0AE-5C6A-3AA25A9CD3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FBCEBA-7D9D-8C8F-3DDE-488189865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48FB-67A2-4137-9ACA-17FAC17A072A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D157F2-1198-666F-8A8C-4070095B9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1AE945-FED9-0CAD-AD35-C9DBE3B76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C07C6-84A2-4280-9B86-4731C4A9F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992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D61244-76FA-380D-1039-9345B65FB1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483D72-4C33-31BB-8236-1DB4CF899C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D62DFB-BF6F-7984-CE79-E797008EA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48FB-67A2-4137-9ACA-17FAC17A072A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5DAE15-B824-CDA2-8CDB-3F60BC169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9F718C-6F2C-264F-E3E9-BEBCE5321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C07C6-84A2-4280-9B86-4731C4A9F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807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3862A-5B6F-B721-F282-38320F1E6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0B82B4-D0BF-6690-BC03-9299BF274C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450094-39E5-F203-37A0-0F9C471C1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48FB-67A2-4137-9ACA-17FAC17A072A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C8F75F-586C-A4BC-5EA7-7ECC508FD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0DC457-29D5-EC7B-4EF0-9081EBB06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C07C6-84A2-4280-9B86-4731C4A9F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016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E9553-4F5D-8367-0FE4-F9D693623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47E836-2641-DB94-F3B7-A99EF104A7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F9A412-4E53-9BD5-4237-6E8181AA2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48FB-67A2-4137-9ACA-17FAC17A072A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00ECC4-4B46-3132-563C-487190196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0B1050-5064-B320-9FF9-B8EF622AE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C07C6-84A2-4280-9B86-4731C4A9F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794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6B2BE-817E-BDE1-24B3-8CD9E7C07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B522A5-FCB6-F3E2-3005-157F8F9AF9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FB809F-F741-FBB3-674A-D0CC0B524F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63F19B-5D8F-8581-01E3-A644CC753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48FB-67A2-4137-9ACA-17FAC17A072A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849EF6-DBFC-F5FE-2B94-2B719C6F9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081E23-1587-3208-F822-8BF4CF5FE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C07C6-84A2-4280-9B86-4731C4A9F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237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8CDD6-1ADB-1281-9BE0-8B696DD44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A314EA-CD20-EC30-2AC4-EC3444B9B5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B2922A-6126-0B7E-E78E-1847819B22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691E9F-22C4-DC3C-AC27-B18073D0E2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FBA21D-FB12-AE40-6E94-F7E8DB472F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849560-2BF4-398C-3A3E-25AC98EE6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48FB-67A2-4137-9ACA-17FAC17A072A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0365C7-A613-F0ED-031B-7516A2EB4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E1569C6-8A2F-A151-D9E5-7C1832CA8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C07C6-84A2-4280-9B86-4731C4A9F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036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7F7DD-2767-B975-AA20-6560326EF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B99F89-3A6B-199E-E3A9-44D8F8E42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48FB-67A2-4137-9ACA-17FAC17A072A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F02A42-487B-29D3-BD6D-67DD99103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5C4E50-FFFD-697D-D2E2-9AD62CC12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C07C6-84A2-4280-9B86-4731C4A9F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691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6D50AB9-750F-4A60-E4CE-722DD23C4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48FB-67A2-4137-9ACA-17FAC17A072A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8AB39D-4174-C83B-1C17-74351A2F1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9F3DF2-88FA-A4FE-6DC5-99E92D326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C07C6-84A2-4280-9B86-4731C4A9F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416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3B97B-5A13-D9B2-0308-F02ACC9B9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A630F9-BBF2-0D0C-251C-9BBD53051E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15964E-282D-2503-4C95-DF0B662AE8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2621E7-5718-5F0A-027A-EC57BF52A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48FB-67A2-4137-9ACA-17FAC17A072A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4EDEAB-039D-F4C1-2F91-1D12EAFB5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EEECEA-7D97-7CCA-3993-129EE72B0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C07C6-84A2-4280-9B86-4731C4A9F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294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1634D-D4C6-97DD-CB9F-8A741238D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5AEBC58-5A57-C191-145F-850B21ACAC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CF6074-0AFA-EEF8-7129-09A51BAFE2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8FED60-5CC6-32D6-A30B-A7C66083A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48FB-67A2-4137-9ACA-17FAC17A072A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180C7D-068C-5123-D6A5-97BC3616D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F40FF6-BAD0-0DBB-E55A-5E2AF037D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C07C6-84A2-4280-9B86-4731C4A9F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00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bg2">
                <a:lumMod val="50000"/>
              </a:schemeClr>
            </a:gs>
            <a:gs pos="83000">
              <a:schemeClr val="bg2">
                <a:lumMod val="50000"/>
              </a:schemeClr>
            </a:gs>
            <a:gs pos="100000">
              <a:srgbClr val="FFF0D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89DB2F-0055-29C2-E86C-7A1C6F7EC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6825AA-3E29-D85F-64E7-85CBF786A1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D4B635-8D5D-44E0-0C90-0BC85B23C1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9A48FB-67A2-4137-9ACA-17FAC17A072A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5BFB24-E27F-4806-C80D-2BDF3B5FFC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4782B-7C9B-5EAA-E78C-06EBA3F065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3C07C6-84A2-4280-9B86-4731C4A9F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409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69000">
              <a:schemeClr val="bg2">
                <a:lumMod val="50000"/>
              </a:schemeClr>
            </a:gs>
            <a:gs pos="83000">
              <a:schemeClr val="bg2">
                <a:lumMod val="50000"/>
              </a:schemeClr>
            </a:gs>
            <a:gs pos="100000">
              <a:srgbClr val="FFF0D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39682-A35E-4587-8930-797CDF537A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🧠 RISK ASSESSMENT (RA) — Simplified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98B4CD-8B49-0AC0-CD8F-4C782DC5345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🔹 Big Picture</a:t>
            </a:r>
            <a:endParaRPr lang="en-US" dirty="0"/>
          </a:p>
          <a:p>
            <a:r>
              <a:rPr lang="en-US" dirty="0"/>
              <a:t>This section is about:</a:t>
            </a:r>
            <a:br>
              <a:rPr lang="en-US" dirty="0"/>
            </a:br>
            <a:r>
              <a:rPr lang="en-US" dirty="0"/>
              <a:t>👉 </a:t>
            </a:r>
            <a:r>
              <a:rPr lang="en-US" b="1" dirty="0"/>
              <a:t>Figuring out what could go wrong, how bad it would be, and what to do about it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7E9E1D-6C29-2BDA-1BDA-4189E73604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4575" y="4943475"/>
            <a:ext cx="1520825" cy="14636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90229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C4E9A-5F09-397E-2667-3371A005F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🔹 RA-1: Policy &amp; Procedures (Rules + How-To)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55A7E-2F49-FA57-B184-19F7E27BBA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/>
              <a:t>What it means:</a:t>
            </a:r>
            <a:endParaRPr lang="en-US" dirty="0"/>
          </a:p>
          <a:p>
            <a:pPr lvl="0"/>
            <a:r>
              <a:rPr lang="en-US" dirty="0"/>
              <a:t>Your organization must have </a:t>
            </a:r>
            <a:r>
              <a:rPr lang="en-US" b="1" dirty="0"/>
              <a:t>written rules (policy)</a:t>
            </a:r>
            <a:r>
              <a:rPr lang="en-US" dirty="0"/>
              <a:t> about risk.</a:t>
            </a:r>
          </a:p>
          <a:p>
            <a:pPr lvl="0"/>
            <a:r>
              <a:rPr lang="en-US" dirty="0"/>
              <a:t>You also need </a:t>
            </a:r>
            <a:r>
              <a:rPr lang="en-US" b="1" dirty="0"/>
              <a:t>step-by-step instructions (procedures)</a:t>
            </a:r>
            <a:r>
              <a:rPr lang="en-US" dirty="0"/>
              <a:t> to follow those rules.</a:t>
            </a:r>
          </a:p>
          <a:p>
            <a:r>
              <a:rPr lang="en-US" b="1" dirty="0"/>
              <a:t>Key points:</a:t>
            </a:r>
            <a:endParaRPr lang="en-US" dirty="0"/>
          </a:p>
          <a:p>
            <a:pPr lvl="0"/>
            <a:r>
              <a:rPr lang="en-US" dirty="0"/>
              <a:t>Assign people responsible for managing risk</a:t>
            </a:r>
          </a:p>
          <a:p>
            <a:pPr lvl="0"/>
            <a:r>
              <a:rPr lang="en-US" dirty="0"/>
              <a:t>Share the policy with the right staff</a:t>
            </a:r>
          </a:p>
          <a:p>
            <a:pPr lvl="0"/>
            <a:r>
              <a:rPr lang="en-US" dirty="0"/>
              <a:t>Review/update it:</a:t>
            </a:r>
          </a:p>
          <a:p>
            <a:pPr lvl="1"/>
            <a:r>
              <a:rPr lang="en-US" b="1" dirty="0"/>
              <a:t>Every year</a:t>
            </a:r>
            <a:endParaRPr lang="en-US" dirty="0"/>
          </a:p>
          <a:p>
            <a:pPr lvl="1"/>
            <a:r>
              <a:rPr lang="en-US" b="1" dirty="0"/>
              <a:t>After a security incident</a:t>
            </a:r>
            <a:endParaRPr lang="en-US" dirty="0"/>
          </a:p>
          <a:p>
            <a:r>
              <a:rPr lang="en-US" b="1" dirty="0"/>
              <a:t>Simple version:</a:t>
            </a:r>
            <a:endParaRPr lang="en-US" dirty="0"/>
          </a:p>
          <a:p>
            <a:r>
              <a:rPr lang="en-US" dirty="0"/>
              <a:t>👉 “Have rules, show people the rules, and update them regularly.”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36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1B828-3980-D20C-7E72-5267446B2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🔹 RA-2: Security Categorization (How Important Is It?)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738ABA-2613-8960-FA07-A50D5D85B3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/>
              <a:t>What it means:</a:t>
            </a:r>
            <a:endParaRPr lang="en-US" dirty="0"/>
          </a:p>
          <a:p>
            <a:pPr lvl="0"/>
            <a:r>
              <a:rPr lang="en-US" dirty="0"/>
              <a:t>Decide how important your systems and data are based on:</a:t>
            </a:r>
          </a:p>
          <a:p>
            <a:pPr lvl="1"/>
            <a:r>
              <a:rPr lang="en-US" b="1" dirty="0"/>
              <a:t>Confidentiality</a:t>
            </a:r>
            <a:r>
              <a:rPr lang="en-US" dirty="0"/>
              <a:t> (keep it secret)</a:t>
            </a:r>
          </a:p>
          <a:p>
            <a:pPr lvl="1"/>
            <a:r>
              <a:rPr lang="en-US" b="1" dirty="0"/>
              <a:t>Integrity</a:t>
            </a:r>
            <a:r>
              <a:rPr lang="en-US" dirty="0"/>
              <a:t> (keep it accurate)</a:t>
            </a:r>
          </a:p>
          <a:p>
            <a:pPr lvl="1"/>
            <a:r>
              <a:rPr lang="en-US" b="1" dirty="0"/>
              <a:t>Availability</a:t>
            </a:r>
            <a:r>
              <a:rPr lang="en-US" dirty="0"/>
              <a:t> (keep it accessible)</a:t>
            </a:r>
          </a:p>
          <a:p>
            <a:r>
              <a:rPr lang="en-US" b="1" dirty="0"/>
              <a:t>Key points:</a:t>
            </a:r>
            <a:endParaRPr lang="en-US" dirty="0"/>
          </a:p>
          <a:p>
            <a:pPr lvl="0"/>
            <a:r>
              <a:rPr lang="en-US" dirty="0"/>
              <a:t>Document the importance level</a:t>
            </a:r>
          </a:p>
          <a:p>
            <a:pPr lvl="0"/>
            <a:r>
              <a:rPr lang="en-US" dirty="0"/>
              <a:t>Get approval from leadership</a:t>
            </a:r>
          </a:p>
          <a:p>
            <a:pPr lvl="0"/>
            <a:r>
              <a:rPr lang="en-US" dirty="0"/>
              <a:t>For CJIS: everything is typically </a:t>
            </a:r>
            <a:r>
              <a:rPr lang="en-US" b="1" dirty="0"/>
              <a:t>“Moderate” risk</a:t>
            </a:r>
            <a:endParaRPr lang="en-US" dirty="0"/>
          </a:p>
          <a:p>
            <a:r>
              <a:rPr lang="en-US" b="1" dirty="0"/>
              <a:t>Simple version:</a:t>
            </a:r>
            <a:endParaRPr lang="en-US" dirty="0"/>
          </a:p>
          <a:p>
            <a:r>
              <a:rPr lang="en-US" dirty="0"/>
              <a:t>👉 “Label your systems based on how bad it would be if something went wrong.”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4738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8E35D-758C-45C2-4718-2084E8733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🔹 RA-3: Risk Assessment (Find the Risks)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DCBDAB-911B-7DEF-BEBE-95D4AA1C49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dirty="0"/>
              <a:t>What it means:</a:t>
            </a:r>
            <a:endParaRPr lang="en-US" dirty="0"/>
          </a:p>
          <a:p>
            <a:r>
              <a:rPr lang="en-US" dirty="0"/>
              <a:t>You must actively look for risks by:</a:t>
            </a:r>
          </a:p>
          <a:p>
            <a:pPr lvl="0"/>
            <a:r>
              <a:rPr lang="en-US" dirty="0"/>
              <a:t>Identifying </a:t>
            </a:r>
            <a:r>
              <a:rPr lang="en-US" b="1" dirty="0"/>
              <a:t>threats</a:t>
            </a:r>
            <a:r>
              <a:rPr lang="en-US" dirty="0"/>
              <a:t> (hackers, mistakes, etc.)</a:t>
            </a:r>
          </a:p>
          <a:p>
            <a:pPr lvl="0"/>
            <a:r>
              <a:rPr lang="en-US" dirty="0"/>
              <a:t>Finding </a:t>
            </a:r>
            <a:r>
              <a:rPr lang="en-US" b="1" dirty="0"/>
              <a:t>vulnerabilities</a:t>
            </a:r>
            <a:r>
              <a:rPr lang="en-US" dirty="0"/>
              <a:t> (weaknesses)</a:t>
            </a:r>
          </a:p>
          <a:p>
            <a:pPr lvl="0"/>
            <a:r>
              <a:rPr lang="en-US" dirty="0"/>
              <a:t>Determining:</a:t>
            </a:r>
          </a:p>
          <a:p>
            <a:pPr lvl="1"/>
            <a:r>
              <a:rPr lang="en-US" dirty="0"/>
              <a:t>How likely it is to happen</a:t>
            </a:r>
          </a:p>
          <a:p>
            <a:pPr lvl="1"/>
            <a:r>
              <a:rPr lang="en-US" dirty="0"/>
              <a:t>How bad the impact would be</a:t>
            </a:r>
          </a:p>
          <a:p>
            <a:r>
              <a:rPr lang="en-US" b="1" dirty="0"/>
              <a:t>Key points:</a:t>
            </a:r>
            <a:endParaRPr lang="en-US" dirty="0"/>
          </a:p>
          <a:p>
            <a:pPr lvl="0"/>
            <a:r>
              <a:rPr lang="en-US" dirty="0"/>
              <a:t>Document results in a report</a:t>
            </a:r>
          </a:p>
          <a:p>
            <a:pPr lvl="0"/>
            <a:r>
              <a:rPr lang="en-US" dirty="0"/>
              <a:t>Review </a:t>
            </a:r>
            <a:r>
              <a:rPr lang="en-US" b="1" dirty="0"/>
              <a:t>monthly</a:t>
            </a:r>
            <a:endParaRPr lang="en-US" dirty="0"/>
          </a:p>
          <a:p>
            <a:pPr lvl="0"/>
            <a:r>
              <a:rPr lang="en-US" dirty="0"/>
              <a:t>Share results with security/privacy staff</a:t>
            </a:r>
          </a:p>
          <a:p>
            <a:pPr lvl="0"/>
            <a:r>
              <a:rPr lang="en-US" dirty="0"/>
              <a:t>Update when systems change</a:t>
            </a:r>
          </a:p>
          <a:p>
            <a:r>
              <a:rPr lang="en-US" b="1" dirty="0"/>
              <a:t>Simple version:</a:t>
            </a:r>
            <a:endParaRPr lang="en-US" dirty="0"/>
          </a:p>
          <a:p>
            <a:r>
              <a:rPr lang="en-US" dirty="0"/>
              <a:t>👉 “Find what can go wrong, how likely it is, and how bad it would be.”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975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35ACE-7B30-582F-4476-9E9BC76C9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🔹 RA-5: Vulnerability Scanning (Find Weak Spots)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4B2170-9FCB-8734-464D-A9165D363A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b="1" dirty="0"/>
              <a:t>What it means:</a:t>
            </a:r>
            <a:endParaRPr lang="en-US" dirty="0"/>
          </a:p>
          <a:p>
            <a:pPr lvl="0"/>
            <a:r>
              <a:rPr lang="en-US" dirty="0"/>
              <a:t>Regularly scan systems to find security weaknesses</a:t>
            </a:r>
          </a:p>
          <a:p>
            <a:r>
              <a:rPr lang="en-US" b="1" dirty="0"/>
              <a:t>Key requirements:</a:t>
            </a:r>
            <a:endParaRPr lang="en-US" dirty="0"/>
          </a:p>
          <a:p>
            <a:pPr lvl="0"/>
            <a:r>
              <a:rPr lang="en-US" dirty="0"/>
              <a:t>Scan:</a:t>
            </a:r>
          </a:p>
          <a:p>
            <a:pPr lvl="1"/>
            <a:r>
              <a:rPr lang="en-US" b="1" dirty="0"/>
              <a:t>At least monthly</a:t>
            </a:r>
            <a:endParaRPr lang="en-US" dirty="0"/>
          </a:p>
          <a:p>
            <a:pPr lvl="1"/>
            <a:r>
              <a:rPr lang="en-US" dirty="0"/>
              <a:t>When new threats are discovered</a:t>
            </a:r>
          </a:p>
          <a:p>
            <a:pPr lvl="0"/>
            <a:r>
              <a:rPr lang="en-US" dirty="0"/>
              <a:t>Fix issues based on severity:</a:t>
            </a:r>
          </a:p>
          <a:p>
            <a:pPr lvl="1"/>
            <a:r>
              <a:rPr lang="en-US" dirty="0"/>
              <a:t>🔴 Critical → 15 days</a:t>
            </a:r>
          </a:p>
          <a:p>
            <a:pPr lvl="1"/>
            <a:r>
              <a:rPr lang="en-US" dirty="0"/>
              <a:t>🟠 High → 30 days</a:t>
            </a:r>
          </a:p>
          <a:p>
            <a:pPr lvl="1"/>
            <a:r>
              <a:rPr lang="en-US" dirty="0"/>
              <a:t>🟡 Medium → 60 days</a:t>
            </a:r>
          </a:p>
          <a:p>
            <a:pPr lvl="1"/>
            <a:r>
              <a:rPr lang="en-US" dirty="0"/>
              <a:t>🟢 Low → 90 days</a:t>
            </a:r>
          </a:p>
          <a:p>
            <a:r>
              <a:rPr lang="en-US" b="1" dirty="0"/>
              <a:t>Other expectations:</a:t>
            </a:r>
            <a:endParaRPr lang="en-US" dirty="0"/>
          </a:p>
          <a:p>
            <a:pPr lvl="0"/>
            <a:r>
              <a:rPr lang="en-US" dirty="0"/>
              <a:t>Use automated tools</a:t>
            </a:r>
          </a:p>
          <a:p>
            <a:pPr lvl="0"/>
            <a:r>
              <a:rPr lang="en-US" dirty="0"/>
              <a:t>Share findings with the team</a:t>
            </a:r>
          </a:p>
          <a:p>
            <a:pPr lvl="0"/>
            <a:r>
              <a:rPr lang="en-US" dirty="0"/>
              <a:t>Keep tools updated</a:t>
            </a:r>
          </a:p>
          <a:p>
            <a:r>
              <a:rPr lang="en-US" b="1" dirty="0"/>
              <a:t>Simple version:</a:t>
            </a:r>
            <a:endParaRPr lang="en-US" dirty="0"/>
          </a:p>
          <a:p>
            <a:r>
              <a:rPr lang="en-US" dirty="0"/>
              <a:t>👉 “Check for weaknesses often and fix them based on how serious they are.”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5640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D8592-1F19-16FE-2ACE-8DFB4F2FD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Anti-Virus vs Vulnerability Scanner/Monitoring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45828C83-E767-D520-3E4A-0D14143401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EEF0FF"/>
                </a:solidFill>
                <a:effectLst/>
                <a:latin typeface="Roboto" panose="02000000000000000000" pitchFamily="2" charset="0"/>
                <a:ea typeface="Aptos" panose="020B0004020202020204" pitchFamily="34" charset="0"/>
                <a:cs typeface="Aptos" panose="020B0004020202020204" pitchFamily="34" charset="0"/>
              </a:rPr>
              <a:t>Summary Comparison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E6E8F0"/>
              </a:solidFill>
              <a:effectLst/>
              <a:latin typeface="Roboto" panose="02000000000000000000" pitchFamily="2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rgbClr val="E6E8F0"/>
                </a:solidFill>
                <a:effectLst/>
                <a:latin typeface="Roboto" panose="02000000000000000000" pitchFamily="2" charset="0"/>
                <a:ea typeface="Aptos" panose="020B0004020202020204" pitchFamily="34" charset="0"/>
                <a:cs typeface="Aptos" panose="020B0004020202020204" pitchFamily="34" charset="0"/>
              </a:rPr>
              <a:t>For a robust security posture, experts advise using </a:t>
            </a:r>
            <a:r>
              <a:rPr kumimoji="0" lang="en-US" altLang="en-US" sz="1200" b="1" i="0" u="none" strike="noStrike" cap="none" normalizeH="0" baseline="0">
                <a:ln>
                  <a:noFill/>
                </a:ln>
                <a:solidFill>
                  <a:srgbClr val="E6E8F0"/>
                </a:solidFill>
                <a:effectLst/>
                <a:latin typeface="Roboto" panose="02000000000000000000" pitchFamily="2" charset="0"/>
                <a:ea typeface="Aptos" panose="020B0004020202020204" pitchFamily="34" charset="0"/>
                <a:cs typeface="Aptos" panose="020B0004020202020204" pitchFamily="34" charset="0"/>
              </a:rPr>
              <a:t>both</a:t>
            </a: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rgbClr val="E6E8F0"/>
                </a:solidFill>
                <a:effectLst/>
                <a:latin typeface="Roboto" panose="02000000000000000000" pitchFamily="2" charset="0"/>
                <a:ea typeface="Aptos" panose="020B0004020202020204" pitchFamily="34" charset="0"/>
                <a:cs typeface="Aptos" panose="020B0004020202020204" pitchFamily="34" charset="0"/>
              </a:rPr>
              <a:t> — antivirus to stop active threats and vulnerability scanning to harden the system against future attacks.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Content Placeholder 13">
            <a:extLst>
              <a:ext uri="{FF2B5EF4-FFF2-40B4-BE49-F238E27FC236}">
                <a16:creationId xmlns:a16="http://schemas.microsoft.com/office/drawing/2014/main" id="{62963C6C-A037-642C-B978-A7DD8D0316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53702" y="1527243"/>
            <a:ext cx="8784077" cy="5097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40284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BEAAF-E6C3-57BA-0DCC-A240777BF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🔹 RA-7: Risk Response (What Do You Do About It?)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5EFA65-6920-760E-94B8-9D389E5353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What it means:</a:t>
            </a:r>
            <a:endParaRPr lang="en-US" dirty="0"/>
          </a:p>
          <a:p>
            <a:r>
              <a:rPr lang="en-US" dirty="0"/>
              <a:t>Once you find risks, you must decide what to do:</a:t>
            </a:r>
          </a:p>
          <a:p>
            <a:r>
              <a:rPr lang="en-US" b="1" dirty="0"/>
              <a:t>Options:</a:t>
            </a:r>
            <a:endParaRPr lang="en-US" dirty="0"/>
          </a:p>
          <a:p>
            <a:pPr lvl="0"/>
            <a:r>
              <a:rPr lang="en-US" b="1" dirty="0"/>
              <a:t>Mitigate</a:t>
            </a:r>
            <a:r>
              <a:rPr lang="en-US" dirty="0"/>
              <a:t> → fix it</a:t>
            </a:r>
          </a:p>
          <a:p>
            <a:pPr lvl="0"/>
            <a:r>
              <a:rPr lang="en-US" b="1" dirty="0"/>
              <a:t>Accept</a:t>
            </a:r>
            <a:r>
              <a:rPr lang="en-US" dirty="0"/>
              <a:t> → live with it (if low risk)</a:t>
            </a:r>
          </a:p>
          <a:p>
            <a:pPr lvl="0"/>
            <a:r>
              <a:rPr lang="en-US" b="1" dirty="0"/>
              <a:t>Avoid</a:t>
            </a:r>
            <a:r>
              <a:rPr lang="en-US" dirty="0"/>
              <a:t> → stop doing the risky thing</a:t>
            </a:r>
          </a:p>
          <a:p>
            <a:pPr lvl="0"/>
            <a:r>
              <a:rPr lang="en-US" b="1" dirty="0"/>
              <a:t>Transfer</a:t>
            </a:r>
            <a:r>
              <a:rPr lang="en-US" dirty="0"/>
              <a:t> → pass risk to someone else (e.g., vendor)</a:t>
            </a:r>
          </a:p>
          <a:p>
            <a:r>
              <a:rPr lang="en-US" b="1" dirty="0"/>
              <a:t>Simple version:</a:t>
            </a:r>
            <a:endParaRPr lang="en-US" dirty="0"/>
          </a:p>
          <a:p>
            <a:r>
              <a:rPr lang="en-US" dirty="0"/>
              <a:t>👉 “Decide how to handle each risk.”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065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A40A3C-9017-4FDA-3A8D-810DD01EF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🔹 RA-9: Criticality Analysis (What Matters Most?)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019FA4-EA6B-7FED-7A89-7A612E06F2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What it means:</a:t>
            </a:r>
            <a:endParaRPr lang="en-US" dirty="0"/>
          </a:p>
          <a:p>
            <a:pPr lvl="0"/>
            <a:r>
              <a:rPr lang="en-US" dirty="0"/>
              <a:t>Identify the </a:t>
            </a:r>
            <a:r>
              <a:rPr lang="en-US" b="1" dirty="0"/>
              <a:t>most important systems/components</a:t>
            </a:r>
            <a:endParaRPr lang="en-US" dirty="0"/>
          </a:p>
          <a:p>
            <a:pPr lvl="0"/>
            <a:r>
              <a:rPr lang="en-US" dirty="0"/>
              <a:t>Focus protection efforts on those</a:t>
            </a:r>
          </a:p>
          <a:p>
            <a:r>
              <a:rPr lang="en-US" b="1" dirty="0"/>
              <a:t>Key idea:</a:t>
            </a:r>
            <a:endParaRPr lang="en-US" dirty="0"/>
          </a:p>
          <a:p>
            <a:r>
              <a:rPr lang="en-US" dirty="0"/>
              <a:t>Not everything needs the same level of protection</a:t>
            </a:r>
          </a:p>
          <a:p>
            <a:r>
              <a:rPr lang="en-US" b="1" dirty="0"/>
              <a:t>Simple version:</a:t>
            </a:r>
            <a:endParaRPr lang="en-US" dirty="0"/>
          </a:p>
          <a:p>
            <a:r>
              <a:rPr lang="en-US" dirty="0"/>
              <a:t>👉 “Figure out what’s most important and protect it the most.”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7817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3BB1E-BB70-2F8B-6906-9EAC9EE6D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🔥 Final Simple Summary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E69CD8-2C58-745D-1FFE-DDDFFD2410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👉 </a:t>
            </a:r>
            <a:r>
              <a:rPr lang="en-US" b="1" dirty="0"/>
              <a:t>RA = Identify → Evaluate → Fix → Prioritize</a:t>
            </a:r>
            <a:endParaRPr lang="en-US" dirty="0"/>
          </a:p>
          <a:p>
            <a:pPr lvl="0"/>
            <a:r>
              <a:rPr lang="en-US" dirty="0"/>
              <a:t>Identify risks</a:t>
            </a:r>
          </a:p>
          <a:p>
            <a:pPr lvl="0"/>
            <a:r>
              <a:rPr lang="en-US" dirty="0"/>
              <a:t>Evaluate impact</a:t>
            </a:r>
          </a:p>
          <a:p>
            <a:pPr lvl="0"/>
            <a:r>
              <a:rPr lang="en-US" dirty="0"/>
              <a:t>Fix weaknesses</a:t>
            </a:r>
          </a:p>
          <a:p>
            <a:pPr lvl="0"/>
            <a:r>
              <a:rPr lang="en-US" dirty="0"/>
              <a:t>Focus on critical systems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8755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</TotalTime>
  <Words>592</Words>
  <Application>Microsoft Office PowerPoint</Application>
  <PresentationFormat>Widescreen</PresentationFormat>
  <Paragraphs>87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Roboto</vt:lpstr>
      <vt:lpstr>Office Theme</vt:lpstr>
      <vt:lpstr>🧠 RISK ASSESSMENT (RA) — Simplified </vt:lpstr>
      <vt:lpstr>🔹 RA-1: Policy &amp; Procedures (Rules + How-To) </vt:lpstr>
      <vt:lpstr>🔹 RA-2: Security Categorization (How Important Is It?) </vt:lpstr>
      <vt:lpstr>🔹 RA-3: Risk Assessment (Find the Risks) </vt:lpstr>
      <vt:lpstr>🔹 RA-5: Vulnerability Scanning (Find Weak Spots) </vt:lpstr>
      <vt:lpstr>Anti-Virus vs Vulnerability Scanner/Monitoring</vt:lpstr>
      <vt:lpstr>🔹 RA-7: Risk Response (What Do You Do About It?) </vt:lpstr>
      <vt:lpstr>🔹 RA-9: Criticality Analysis (What Matters Most?) </vt:lpstr>
      <vt:lpstr>🔥 Final Simple Summary </vt:lpstr>
    </vt:vector>
  </TitlesOfParts>
  <Company>Texas Department of Public Safety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Hansen, Jeffrey</dc:creator>
  <cp:lastModifiedBy>Nwamkpa, Abraham</cp:lastModifiedBy>
  <cp:revision>5</cp:revision>
  <dcterms:created xsi:type="dcterms:W3CDTF">2026-04-29T19:12:16Z</dcterms:created>
  <dcterms:modified xsi:type="dcterms:W3CDTF">2026-04-30T20:36:08Z</dcterms:modified>
</cp:coreProperties>
</file>