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10" d="100"/>
          <a:sy n="210" d="100"/>
        </p:scale>
        <p:origin x="38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427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svg"/><Relationship Id="rId3" Type="http://schemas.openxmlformats.org/officeDocument/2006/relationships/image" Target="../media/image114.png"/><Relationship Id="rId7" Type="http://schemas.openxmlformats.org/officeDocument/2006/relationships/image" Target="../media/image118.png"/><Relationship Id="rId12" Type="http://schemas.openxmlformats.org/officeDocument/2006/relationships/image" Target="../media/image122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7.svg"/><Relationship Id="rId11" Type="http://schemas.openxmlformats.org/officeDocument/2006/relationships/image" Target="../media/image121.png"/><Relationship Id="rId5" Type="http://schemas.openxmlformats.org/officeDocument/2006/relationships/image" Target="../media/image116.png"/><Relationship Id="rId10" Type="http://schemas.openxmlformats.org/officeDocument/2006/relationships/image" Target="../media/image120.svg"/><Relationship Id="rId4" Type="http://schemas.openxmlformats.org/officeDocument/2006/relationships/image" Target="../media/image115.svg"/><Relationship Id="rId9" Type="http://schemas.openxmlformats.org/officeDocument/2006/relationships/image" Target="../media/image6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13" Type="http://schemas.openxmlformats.org/officeDocument/2006/relationships/image" Target="../media/image37.svg"/><Relationship Id="rId18" Type="http://schemas.openxmlformats.org/officeDocument/2006/relationships/image" Target="../media/image42.sv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0.svg"/><Relationship Id="rId20" Type="http://schemas.openxmlformats.org/officeDocument/2006/relationships/image" Target="../media/image4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svg"/><Relationship Id="rId11" Type="http://schemas.openxmlformats.org/officeDocument/2006/relationships/image" Target="../media/image35.sv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svg"/><Relationship Id="rId19" Type="http://schemas.openxmlformats.org/officeDocument/2006/relationships/image" Target="../media/image43.png"/><Relationship Id="rId4" Type="http://schemas.openxmlformats.org/officeDocument/2006/relationships/image" Target="../media/image28.svg"/><Relationship Id="rId9" Type="http://schemas.openxmlformats.org/officeDocument/2006/relationships/image" Target="../media/image33.png"/><Relationship Id="rId14" Type="http://schemas.openxmlformats.org/officeDocument/2006/relationships/image" Target="../media/image3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svg"/><Relationship Id="rId13" Type="http://schemas.openxmlformats.org/officeDocument/2006/relationships/image" Target="../media/image55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12" Type="http://schemas.openxmlformats.org/officeDocument/2006/relationships/image" Target="../media/image54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sv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0" Type="http://schemas.openxmlformats.org/officeDocument/2006/relationships/image" Target="../media/image52.svg"/><Relationship Id="rId4" Type="http://schemas.openxmlformats.org/officeDocument/2006/relationships/image" Target="../media/image46.svg"/><Relationship Id="rId9" Type="http://schemas.openxmlformats.org/officeDocument/2006/relationships/image" Target="../media/image51.png"/><Relationship Id="rId14" Type="http://schemas.openxmlformats.org/officeDocument/2006/relationships/image" Target="../media/image56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svg"/><Relationship Id="rId3" Type="http://schemas.openxmlformats.org/officeDocument/2006/relationships/image" Target="../media/image3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svg"/><Relationship Id="rId5" Type="http://schemas.openxmlformats.org/officeDocument/2006/relationships/image" Target="../media/image58.png"/><Relationship Id="rId10" Type="http://schemas.openxmlformats.org/officeDocument/2006/relationships/image" Target="../media/image63.svg"/><Relationship Id="rId4" Type="http://schemas.openxmlformats.org/officeDocument/2006/relationships/image" Target="../media/image57.svg"/><Relationship Id="rId9" Type="http://schemas.openxmlformats.org/officeDocument/2006/relationships/image" Target="../media/image6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svg"/><Relationship Id="rId13" Type="http://schemas.openxmlformats.org/officeDocument/2006/relationships/image" Target="../media/image74.png"/><Relationship Id="rId18" Type="http://schemas.openxmlformats.org/officeDocument/2006/relationships/image" Target="../media/image79.svg"/><Relationship Id="rId3" Type="http://schemas.openxmlformats.org/officeDocument/2006/relationships/image" Target="../media/image64.png"/><Relationship Id="rId21" Type="http://schemas.openxmlformats.org/officeDocument/2006/relationships/image" Target="../media/image82.svg"/><Relationship Id="rId7" Type="http://schemas.openxmlformats.org/officeDocument/2006/relationships/image" Target="../media/image68.png"/><Relationship Id="rId12" Type="http://schemas.openxmlformats.org/officeDocument/2006/relationships/image" Target="../media/image73.svg"/><Relationship Id="rId17" Type="http://schemas.openxmlformats.org/officeDocument/2006/relationships/image" Target="../media/image78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77.svg"/><Relationship Id="rId20" Type="http://schemas.openxmlformats.org/officeDocument/2006/relationships/image" Target="../media/image8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svg"/><Relationship Id="rId11" Type="http://schemas.openxmlformats.org/officeDocument/2006/relationships/image" Target="../media/image72.png"/><Relationship Id="rId24" Type="http://schemas.openxmlformats.org/officeDocument/2006/relationships/image" Target="../media/image85.svg"/><Relationship Id="rId5" Type="http://schemas.openxmlformats.org/officeDocument/2006/relationships/image" Target="../media/image66.png"/><Relationship Id="rId15" Type="http://schemas.openxmlformats.org/officeDocument/2006/relationships/image" Target="../media/image76.png"/><Relationship Id="rId23" Type="http://schemas.openxmlformats.org/officeDocument/2006/relationships/image" Target="../media/image84.png"/><Relationship Id="rId10" Type="http://schemas.openxmlformats.org/officeDocument/2006/relationships/image" Target="../media/image71.svg"/><Relationship Id="rId19" Type="http://schemas.openxmlformats.org/officeDocument/2006/relationships/image" Target="../media/image80.svg"/><Relationship Id="rId4" Type="http://schemas.openxmlformats.org/officeDocument/2006/relationships/image" Target="../media/image65.svg"/><Relationship Id="rId9" Type="http://schemas.openxmlformats.org/officeDocument/2006/relationships/image" Target="../media/image70.png"/><Relationship Id="rId14" Type="http://schemas.openxmlformats.org/officeDocument/2006/relationships/image" Target="../media/image75.svg"/><Relationship Id="rId22" Type="http://schemas.openxmlformats.org/officeDocument/2006/relationships/image" Target="../media/image83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sv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12" Type="http://schemas.openxmlformats.org/officeDocument/2006/relationships/image" Target="../media/image95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9.svg"/><Relationship Id="rId11" Type="http://schemas.openxmlformats.org/officeDocument/2006/relationships/image" Target="../media/image94.png"/><Relationship Id="rId5" Type="http://schemas.openxmlformats.org/officeDocument/2006/relationships/image" Target="../media/image88.png"/><Relationship Id="rId10" Type="http://schemas.openxmlformats.org/officeDocument/2006/relationships/image" Target="../media/image93.svg"/><Relationship Id="rId4" Type="http://schemas.openxmlformats.org/officeDocument/2006/relationships/image" Target="../media/image87.svg"/><Relationship Id="rId9" Type="http://schemas.openxmlformats.org/officeDocument/2006/relationships/image" Target="../media/image9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svg"/><Relationship Id="rId13" Type="http://schemas.openxmlformats.org/officeDocument/2006/relationships/image" Target="../media/image106.png"/><Relationship Id="rId18" Type="http://schemas.openxmlformats.org/officeDocument/2006/relationships/image" Target="../media/image111.svg"/><Relationship Id="rId3" Type="http://schemas.openxmlformats.org/officeDocument/2006/relationships/image" Target="../media/image96.png"/><Relationship Id="rId7" Type="http://schemas.openxmlformats.org/officeDocument/2006/relationships/image" Target="../media/image100.png"/><Relationship Id="rId12" Type="http://schemas.openxmlformats.org/officeDocument/2006/relationships/image" Target="../media/image105.svg"/><Relationship Id="rId17" Type="http://schemas.openxmlformats.org/officeDocument/2006/relationships/image" Target="../media/image110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09.svg"/><Relationship Id="rId20" Type="http://schemas.openxmlformats.org/officeDocument/2006/relationships/image" Target="../media/image113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9.svg"/><Relationship Id="rId11" Type="http://schemas.openxmlformats.org/officeDocument/2006/relationships/image" Target="../media/image104.png"/><Relationship Id="rId5" Type="http://schemas.openxmlformats.org/officeDocument/2006/relationships/image" Target="../media/image98.png"/><Relationship Id="rId15" Type="http://schemas.openxmlformats.org/officeDocument/2006/relationships/image" Target="../media/image108.png"/><Relationship Id="rId10" Type="http://schemas.openxmlformats.org/officeDocument/2006/relationships/image" Target="../media/image103.svg"/><Relationship Id="rId19" Type="http://schemas.openxmlformats.org/officeDocument/2006/relationships/image" Target="../media/image112.png"/><Relationship Id="rId4" Type="http://schemas.openxmlformats.org/officeDocument/2006/relationships/image" Target="../media/image97.svg"/><Relationship Id="rId9" Type="http://schemas.openxmlformats.org/officeDocument/2006/relationships/image" Target="../media/image102.png"/><Relationship Id="rId14" Type="http://schemas.openxmlformats.org/officeDocument/2006/relationships/image" Target="../media/image10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29170"/>
          </a:xfrm>
          <a:prstGeom prst="rect">
            <a:avLst/>
          </a:prstGeom>
          <a:gradFill rotWithShape="1">
            <a:gsLst>
              <a:gs pos="10000">
                <a:srgbClr val="000000">
                  <a:alpha val="0"/>
                </a:srgbClr>
              </a:gs>
              <a:gs pos="50000">
                <a:srgbClr val="3B82F6"/>
              </a:gs>
              <a:gs pos="9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3B82F6">
                  <a:alpha val="3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29170"/>
            <a:ext cx="9144000" cy="5143500"/>
          </a:xfrm>
          <a:prstGeom prst="rect">
            <a:avLst/>
          </a:prstGeom>
          <a:gradFill rotWithShape="1">
            <a:gsLst>
              <a:gs pos="0">
                <a:srgbClr val="3B82F6">
                  <a:alpha val="3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3071515" y="831187"/>
            <a:ext cx="3000970" cy="3000970"/>
          </a:xfrm>
          <a:prstGeom prst="ellipse">
            <a:avLst/>
          </a:prstGeom>
          <a:gradFill rotWithShape="1">
            <a:gsLst>
              <a:gs pos="0">
                <a:srgbClr val="3B82F6">
                  <a:alpha val="12000"/>
                </a:srgbClr>
              </a:gs>
              <a:gs pos="7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9891" y="1479352"/>
            <a:ext cx="750540" cy="7505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99710" y="2487662"/>
            <a:ext cx="8144580" cy="43993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ctr">
              <a:lnSpc>
                <a:spcPts val="3465"/>
              </a:lnSpc>
              <a:spcAft>
                <a:spcPts val="900"/>
              </a:spcAft>
              <a:buNone/>
            </a:pPr>
            <a:r>
              <a:rPr lang="en-US" sz="3150" kern="0" spc="126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CJIS INCIDENT RESPONSE CONTROLS</a:t>
            </a:r>
            <a:endParaRPr lang="en-US" sz="3150" dirty="0"/>
          </a:p>
        </p:txBody>
      </p:sp>
      <p:sp>
        <p:nvSpPr>
          <p:cNvPr id="8" name="Text 5"/>
          <p:cNvSpPr/>
          <p:nvPr/>
        </p:nvSpPr>
        <p:spPr>
          <a:xfrm>
            <a:off x="519770" y="3041898"/>
            <a:ext cx="8104459" cy="2361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ctr">
              <a:lnSpc>
                <a:spcPts val="1860"/>
              </a:lnSpc>
              <a:spcAft>
                <a:spcPts val="1580"/>
              </a:spcAft>
              <a:buNone/>
            </a:pPr>
            <a:r>
              <a:rPr lang="en-US" sz="1240" kern="0" spc="25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FBI CJIS Security Policy — IR Control Family Overview</a:t>
            </a:r>
            <a:endParaRPr lang="en-US" sz="1240" dirty="0"/>
          </a:p>
        </p:txBody>
      </p:sp>
      <p:sp>
        <p:nvSpPr>
          <p:cNvPr id="9" name="Text 6"/>
          <p:cNvSpPr/>
          <p:nvPr/>
        </p:nvSpPr>
        <p:spPr>
          <a:xfrm>
            <a:off x="3571875" y="3478709"/>
            <a:ext cx="2000250" cy="13841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3B82F6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6296620" y="4775895"/>
            <a:ext cx="2529524" cy="1390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095"/>
              </a:lnSpc>
              <a:buNone/>
            </a:pPr>
            <a:endParaRPr lang="en-US" sz="73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42900"/>
            <a:ext cx="8311896" cy="3866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045"/>
              </a:lnSpc>
              <a:buNone/>
            </a:pPr>
            <a:r>
              <a:rPr lang="en-US" sz="2030" kern="0" spc="-3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Key Takeaways &amp; Next Steps</a:t>
            </a:r>
            <a:endParaRPr lang="en-US" sz="2030" dirty="0"/>
          </a:p>
        </p:txBody>
      </p:sp>
      <p:sp>
        <p:nvSpPr>
          <p:cNvPr id="3" name="Text 1"/>
          <p:cNvSpPr/>
          <p:nvPr/>
        </p:nvSpPr>
        <p:spPr>
          <a:xfrm>
            <a:off x="457200" y="786705"/>
            <a:ext cx="429220" cy="21580"/>
          </a:xfrm>
          <a:prstGeom prst="roundRect">
            <a:avLst>
              <a:gd name="adj" fmla="val 64736"/>
            </a:avLst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57200" y="1052066"/>
            <a:ext cx="8229600" cy="817066"/>
          </a:xfrm>
          <a:prstGeom prst="roundRect">
            <a:avLst>
              <a:gd name="adj" fmla="val 10570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71488" y="1052066"/>
            <a:ext cx="0" cy="817066"/>
          </a:xfrm>
          <a:prstGeom prst="line">
            <a:avLst/>
          </a:prstGeom>
          <a:noFill/>
          <a:ln w="28575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00385" y="1252686"/>
            <a:ext cx="372070" cy="372070"/>
          </a:xfrm>
          <a:prstGeom prst="roundRect">
            <a:avLst>
              <a:gd name="adj" fmla="val 23211"/>
            </a:avLst>
          </a:prstGeom>
          <a:solidFill>
            <a:srgbClr val="3B82F6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1113" y="1363414"/>
            <a:ext cx="150465" cy="15046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15926" y="1252686"/>
            <a:ext cx="2784762" cy="215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95"/>
              </a:lnSpc>
              <a:spcAft>
                <a:spcPts val="230"/>
              </a:spcAft>
              <a:buNone/>
            </a:pPr>
            <a:r>
              <a:rPr lang="en-US" sz="113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Foundation</a:t>
            </a:r>
            <a:endParaRPr lang="en-US" sz="1130" dirty="0"/>
          </a:p>
        </p:txBody>
      </p:sp>
      <p:sp>
        <p:nvSpPr>
          <p:cNvPr id="9" name="Text 6"/>
          <p:cNvSpPr/>
          <p:nvPr/>
        </p:nvSpPr>
        <p:spPr>
          <a:xfrm>
            <a:off x="1215926" y="1497062"/>
            <a:ext cx="2784762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5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IR-1 policy authorizes and structures all other controls.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457200" y="1997273"/>
            <a:ext cx="8229600" cy="817066"/>
          </a:xfrm>
          <a:prstGeom prst="roundRect">
            <a:avLst>
              <a:gd name="adj" fmla="val 10570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Shape 8"/>
          <p:cNvSpPr/>
          <p:nvPr/>
        </p:nvSpPr>
        <p:spPr>
          <a:xfrm>
            <a:off x="471488" y="1997273"/>
            <a:ext cx="0" cy="817066"/>
          </a:xfrm>
          <a:prstGeom prst="line">
            <a:avLst/>
          </a:prstGeom>
          <a:noFill/>
          <a:ln w="28575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700385" y="2197894"/>
            <a:ext cx="372070" cy="372070"/>
          </a:xfrm>
          <a:prstGeom prst="roundRect">
            <a:avLst>
              <a:gd name="adj" fmla="val 23211"/>
            </a:avLst>
          </a:prstGeom>
          <a:solidFill>
            <a:srgbClr val="3B82F6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1113" y="2308622"/>
            <a:ext cx="150465" cy="150465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215926" y="2197894"/>
            <a:ext cx="4017056" cy="215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95"/>
              </a:lnSpc>
              <a:spcAft>
                <a:spcPts val="230"/>
              </a:spcAft>
              <a:buNone/>
            </a:pPr>
            <a:r>
              <a:rPr lang="en-US" sz="113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Train, Test, Improve</a:t>
            </a:r>
            <a:endParaRPr lang="en-US" sz="1130" dirty="0"/>
          </a:p>
        </p:txBody>
      </p:sp>
      <p:sp>
        <p:nvSpPr>
          <p:cNvPr id="15" name="Text 11"/>
          <p:cNvSpPr/>
          <p:nvPr/>
        </p:nvSpPr>
        <p:spPr>
          <a:xfrm>
            <a:off x="1215926" y="2442270"/>
            <a:ext cx="4017056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5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IR-2 and IR-3 ensure readiness through practice and continuous improvement.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457200" y="2942481"/>
            <a:ext cx="8229600" cy="817066"/>
          </a:xfrm>
          <a:prstGeom prst="roundRect">
            <a:avLst>
              <a:gd name="adj" fmla="val 10570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Shape 13"/>
          <p:cNvSpPr/>
          <p:nvPr/>
        </p:nvSpPr>
        <p:spPr>
          <a:xfrm>
            <a:off x="471488" y="2942481"/>
            <a:ext cx="0" cy="817066"/>
          </a:xfrm>
          <a:prstGeom prst="line">
            <a:avLst/>
          </a:prstGeom>
          <a:noFill/>
          <a:ln w="28575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700385" y="3143101"/>
            <a:ext cx="372070" cy="372070"/>
          </a:xfrm>
          <a:prstGeom prst="roundRect">
            <a:avLst>
              <a:gd name="adj" fmla="val 23211"/>
            </a:avLst>
          </a:prstGeom>
          <a:solidFill>
            <a:srgbClr val="3B82F6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1113" y="3253829"/>
            <a:ext cx="150465" cy="150465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215926" y="3143101"/>
            <a:ext cx="4433733" cy="215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95"/>
              </a:lnSpc>
              <a:spcAft>
                <a:spcPts val="230"/>
              </a:spcAft>
              <a:buNone/>
            </a:pPr>
            <a:r>
              <a:rPr lang="en-US" sz="113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Detect, Handle, Report</a:t>
            </a:r>
            <a:endParaRPr lang="en-US" sz="1130" dirty="0"/>
          </a:p>
        </p:txBody>
      </p:sp>
      <p:sp>
        <p:nvSpPr>
          <p:cNvPr id="21" name="Text 16"/>
          <p:cNvSpPr/>
          <p:nvPr/>
        </p:nvSpPr>
        <p:spPr>
          <a:xfrm>
            <a:off x="1215926" y="3387477"/>
            <a:ext cx="4433733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5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IR-4 through IR-8 form the operational lifecycle from monitoring to post-incident review.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457200" y="3944838"/>
            <a:ext cx="8229600" cy="440978"/>
          </a:xfrm>
          <a:prstGeom prst="roundRect">
            <a:avLst>
              <a:gd name="adj" fmla="val 16128"/>
            </a:avLst>
          </a:prstGeom>
          <a:gradFill rotWithShape="1">
            <a:gsLst>
              <a:gs pos="0">
                <a:srgbClr val="3B82F6">
                  <a:alpha val="15000"/>
                </a:srgbClr>
              </a:gs>
              <a:gs pos="100000">
                <a:srgbClr val="3B82F6">
                  <a:alpha val="6000"/>
                </a:srgbClr>
              </a:gs>
            </a:gsLst>
            <a:lin ang="2700000" scaled="1"/>
          </a:gradFill>
          <a:ln w="9525">
            <a:solidFill>
              <a:srgbClr val="3B82F6">
                <a:alpha val="3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7345" y="4100959"/>
            <a:ext cx="128588" cy="128588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910233" y="4082504"/>
            <a:ext cx="5774555" cy="16564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305"/>
              </a:lnSpc>
              <a:buNone/>
            </a:pPr>
            <a:r>
              <a:rPr lang="en-US" sz="870" b="1" kern="0" spc="30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Action:</a:t>
            </a:r>
            <a:r>
              <a:rPr lang="en-US" sz="87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Map each IR control to your agency's current posture using the CJIS Requirements Companion Document</a:t>
            </a:r>
            <a:endParaRPr lang="en-US" sz="870" dirty="0"/>
          </a:p>
        </p:txBody>
      </p:sp>
      <p:sp>
        <p:nvSpPr>
          <p:cNvPr id="25" name="Shape 19"/>
          <p:cNvSpPr/>
          <p:nvPr/>
        </p:nvSpPr>
        <p:spPr>
          <a:xfrm>
            <a:off x="457200" y="4616202"/>
            <a:ext cx="8229600" cy="0"/>
          </a:xfrm>
          <a:prstGeom prst="line">
            <a:avLst/>
          </a:prstGeom>
          <a:noFill/>
          <a:ln w="9525">
            <a:solidFill>
              <a:srgbClr val="94A3B8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0"/>
          <p:cNvSpPr/>
          <p:nvPr/>
        </p:nvSpPr>
        <p:spPr>
          <a:xfrm>
            <a:off x="457200" y="4735264"/>
            <a:ext cx="2443844" cy="15046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185"/>
              </a:lnSpc>
              <a:buNone/>
            </a:pPr>
            <a:r>
              <a:rPr lang="en-US" sz="79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Contact your ISO or CJIS Systems Officer.</a:t>
            </a:r>
            <a:endParaRPr lang="en-US" sz="790" dirty="0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101632" y="4767560"/>
            <a:ext cx="85725" cy="85725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244507" y="4740920"/>
            <a:ext cx="1456716" cy="1390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095"/>
              </a:lnSpc>
              <a:buNone/>
            </a:pPr>
            <a:r>
              <a:rPr lang="en-US" sz="73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CJIS Incident Response Controls</a:t>
            </a:r>
            <a:endParaRPr lang="en-US" sz="7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9122"/>
            <a:ext cx="1426518" cy="238036"/>
          </a:xfrm>
          <a:prstGeom prst="roundRect">
            <a:avLst>
              <a:gd name="adj" fmla="val 18140"/>
            </a:avLst>
          </a:prstGeom>
          <a:solidFill>
            <a:srgbClr val="3B82F6">
              <a:alpha val="10000"/>
            </a:srgbClr>
          </a:solidFill>
          <a:ln w="9525">
            <a:solidFill>
              <a:srgbClr val="3B82F6">
                <a:alpha val="25000"/>
              </a:srgbClr>
            </a:solidFill>
          </a:ln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73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CJIS CONTROL FAMILY</a:t>
            </a:r>
            <a:endParaRPr lang="en-US" sz="73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3045" y="429667"/>
            <a:ext cx="75158" cy="7515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661839"/>
            <a:ext cx="372070" cy="372070"/>
          </a:xfrm>
          <a:prstGeom prst="roundRect">
            <a:avLst>
              <a:gd name="adj" fmla="val 23211"/>
            </a:avLst>
          </a:prstGeom>
          <a:gradFill rotWithShape="1">
            <a:gsLst>
              <a:gs pos="0">
                <a:srgbClr val="3B82F6"/>
              </a:gs>
              <a:gs pos="100000">
                <a:srgbClr val="1D4ED8"/>
              </a:gs>
            </a:gsLst>
            <a:lin ang="27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67928" y="772567"/>
            <a:ext cx="150465" cy="150465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43570" y="691604"/>
            <a:ext cx="5323906" cy="3123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2461"/>
              </a:lnSpc>
              <a:buNone/>
            </a:pPr>
            <a:r>
              <a:rPr lang="en-US" sz="2140" kern="0" spc="-30" dirty="0">
                <a:solidFill>
                  <a:srgbClr val="1E293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IR-1: Incident Response Policy &amp; Procedures</a:t>
            </a:r>
            <a:endParaRPr lang="en-US" sz="2140" dirty="0"/>
          </a:p>
        </p:txBody>
      </p:sp>
      <p:sp>
        <p:nvSpPr>
          <p:cNvPr id="7" name="Text 3"/>
          <p:cNvSpPr/>
          <p:nvPr/>
        </p:nvSpPr>
        <p:spPr>
          <a:xfrm>
            <a:off x="943570" y="1077069"/>
            <a:ext cx="457200" cy="29170"/>
          </a:xfrm>
          <a:prstGeom prst="roundRect">
            <a:avLst>
              <a:gd name="adj" fmla="val 47892"/>
            </a:avLst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4"/>
          <p:cNvSpPr/>
          <p:nvPr/>
        </p:nvSpPr>
        <p:spPr>
          <a:xfrm>
            <a:off x="457200" y="1334839"/>
            <a:ext cx="8229600" cy="599182"/>
          </a:xfrm>
          <a:prstGeom prst="roundRect">
            <a:avLst>
              <a:gd name="adj" fmla="val 14413"/>
            </a:avLst>
          </a:prstGeom>
          <a:solidFill>
            <a:srgbClr val="FFFFFF"/>
          </a:solidFill>
          <a:ln/>
          <a:effectLst>
            <a:outerShdw blurRad="21590" dist="762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5"/>
          <p:cNvSpPr/>
          <p:nvPr/>
        </p:nvSpPr>
        <p:spPr>
          <a:xfrm>
            <a:off x="628650" y="1462980"/>
            <a:ext cx="342900" cy="342900"/>
          </a:xfrm>
          <a:prstGeom prst="roundRect">
            <a:avLst>
              <a:gd name="adj" fmla="val 20741"/>
            </a:avLst>
          </a:prstGeom>
          <a:gradFill rotWithShape="1">
            <a:gsLst>
              <a:gs pos="0">
                <a:srgbClr val="3B82F6"/>
              </a:gs>
              <a:gs pos="100000">
                <a:srgbClr val="2563EB"/>
              </a:gs>
            </a:gsLst>
            <a:lin ang="27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5806" y="1570137"/>
            <a:ext cx="128588" cy="12858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15020" y="1462980"/>
            <a:ext cx="6369207" cy="242441"/>
          </a:xfrm>
          <a:prstGeom prst="rect">
            <a:avLst/>
          </a:prstGeom>
          <a:noFill/>
          <a:ln/>
        </p:spPr>
        <p:txBody>
          <a:bodyPr wrap="none" lIns="0" tIns="1397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6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and maintain a formal IR policy addressing purpose, scope, roles, responsibilities, and compliance</a:t>
            </a:r>
            <a:endParaRPr lang="en-US" sz="1200" dirty="0"/>
          </a:p>
        </p:txBody>
      </p:sp>
      <p:sp>
        <p:nvSpPr>
          <p:cNvPr id="12" name="Text 7"/>
          <p:cNvSpPr/>
          <p:nvPr/>
        </p:nvSpPr>
        <p:spPr>
          <a:xfrm>
            <a:off x="457200" y="2034332"/>
            <a:ext cx="8229600" cy="599182"/>
          </a:xfrm>
          <a:prstGeom prst="roundRect">
            <a:avLst>
              <a:gd name="adj" fmla="val 14413"/>
            </a:avLst>
          </a:prstGeom>
          <a:solidFill>
            <a:srgbClr val="FFFFFF"/>
          </a:solidFill>
          <a:ln/>
          <a:effectLst>
            <a:outerShdw blurRad="21590" dist="762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8"/>
          <p:cNvSpPr/>
          <p:nvPr/>
        </p:nvSpPr>
        <p:spPr>
          <a:xfrm>
            <a:off x="628650" y="2162473"/>
            <a:ext cx="342900" cy="342900"/>
          </a:xfrm>
          <a:prstGeom prst="roundRect">
            <a:avLst>
              <a:gd name="adj" fmla="val 20741"/>
            </a:avLst>
          </a:prstGeom>
          <a:gradFill rotWithShape="1">
            <a:gsLst>
              <a:gs pos="0">
                <a:srgbClr val="3B82F6"/>
              </a:gs>
              <a:gs pos="100000">
                <a:srgbClr val="2563EB"/>
              </a:gs>
            </a:gsLst>
            <a:lin ang="27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5806" y="2269629"/>
            <a:ext cx="128588" cy="128588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115020" y="2162473"/>
            <a:ext cx="5069120" cy="242441"/>
          </a:xfrm>
          <a:prstGeom prst="rect">
            <a:avLst/>
          </a:prstGeom>
          <a:noFill/>
          <a:ln/>
        </p:spPr>
        <p:txBody>
          <a:bodyPr wrap="none" lIns="0" tIns="1397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6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procedures to facilitate implementation of the IR policy and associated controls</a:t>
            </a:r>
            <a:endParaRPr lang="en-US" sz="1200" dirty="0"/>
          </a:p>
        </p:txBody>
      </p:sp>
      <p:sp>
        <p:nvSpPr>
          <p:cNvPr id="16" name="Text 10"/>
          <p:cNvSpPr/>
          <p:nvPr/>
        </p:nvSpPr>
        <p:spPr>
          <a:xfrm>
            <a:off x="457200" y="2733824"/>
            <a:ext cx="8229600" cy="599182"/>
          </a:xfrm>
          <a:prstGeom prst="roundRect">
            <a:avLst>
              <a:gd name="adj" fmla="val 14413"/>
            </a:avLst>
          </a:prstGeom>
          <a:solidFill>
            <a:srgbClr val="FFFFFF"/>
          </a:solidFill>
          <a:ln/>
          <a:effectLst>
            <a:outerShdw blurRad="21590" dist="762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1"/>
          <p:cNvSpPr/>
          <p:nvPr/>
        </p:nvSpPr>
        <p:spPr>
          <a:xfrm>
            <a:off x="628650" y="2861965"/>
            <a:ext cx="342900" cy="342900"/>
          </a:xfrm>
          <a:prstGeom prst="roundRect">
            <a:avLst>
              <a:gd name="adj" fmla="val 20741"/>
            </a:avLst>
          </a:prstGeom>
          <a:gradFill rotWithShape="1">
            <a:gsLst>
              <a:gs pos="0">
                <a:srgbClr val="3B82F6"/>
              </a:gs>
              <a:gs pos="100000">
                <a:srgbClr val="2563EB"/>
              </a:gs>
            </a:gsLst>
            <a:lin ang="27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35806" y="2969121"/>
            <a:ext cx="128588" cy="128588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115020" y="2861965"/>
            <a:ext cx="4515204" cy="242441"/>
          </a:xfrm>
          <a:prstGeom prst="rect">
            <a:avLst/>
          </a:prstGeom>
          <a:noFill/>
          <a:ln/>
        </p:spPr>
        <p:txBody>
          <a:bodyPr wrap="none" lIns="0" tIns="1397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6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and update the IR policy at least annually or after significant changes</a:t>
            </a:r>
            <a:endParaRPr lang="en-US" sz="1200" dirty="0"/>
          </a:p>
        </p:txBody>
      </p:sp>
      <p:sp>
        <p:nvSpPr>
          <p:cNvPr id="20" name="Text 13"/>
          <p:cNvSpPr/>
          <p:nvPr/>
        </p:nvSpPr>
        <p:spPr>
          <a:xfrm>
            <a:off x="457200" y="3433316"/>
            <a:ext cx="8229600" cy="599182"/>
          </a:xfrm>
          <a:prstGeom prst="roundRect">
            <a:avLst>
              <a:gd name="adj" fmla="val 14413"/>
            </a:avLst>
          </a:prstGeom>
          <a:solidFill>
            <a:srgbClr val="FFFFFF"/>
          </a:solidFill>
          <a:ln/>
          <a:effectLst>
            <a:outerShdw blurRad="21590" dist="762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4"/>
          <p:cNvSpPr/>
          <p:nvPr/>
        </p:nvSpPr>
        <p:spPr>
          <a:xfrm>
            <a:off x="628650" y="3561457"/>
            <a:ext cx="342900" cy="342900"/>
          </a:xfrm>
          <a:prstGeom prst="roundRect">
            <a:avLst>
              <a:gd name="adj" fmla="val 20741"/>
            </a:avLst>
          </a:prstGeom>
          <a:gradFill rotWithShape="1">
            <a:gsLst>
              <a:gs pos="0">
                <a:srgbClr val="3B82F6"/>
              </a:gs>
              <a:gs pos="100000">
                <a:srgbClr val="2563EB"/>
              </a:gs>
            </a:gsLst>
            <a:lin ang="27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35806" y="3668613"/>
            <a:ext cx="128588" cy="128588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1115020" y="3561457"/>
            <a:ext cx="3468852" cy="242441"/>
          </a:xfrm>
          <a:prstGeom prst="rect">
            <a:avLst/>
          </a:prstGeom>
          <a:noFill/>
          <a:ln/>
        </p:spPr>
        <p:txBody>
          <a:bodyPr wrap="none" lIns="0" tIns="1397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6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Disseminate current policy to all personnel with CJI access</a:t>
            </a:r>
            <a:endParaRPr lang="en-US" sz="1200" dirty="0"/>
          </a:p>
        </p:txBody>
      </p:sp>
      <p:sp>
        <p:nvSpPr>
          <p:cNvPr id="24" name="Text 16"/>
          <p:cNvSpPr/>
          <p:nvPr/>
        </p:nvSpPr>
        <p:spPr>
          <a:xfrm>
            <a:off x="457200" y="4400550"/>
            <a:ext cx="8229600" cy="457200"/>
          </a:xfrm>
          <a:prstGeom prst="roundRect">
            <a:avLst>
              <a:gd name="adj" fmla="val 15556"/>
            </a:avLst>
          </a:prstGeom>
          <a:gradFill rotWithShape="1">
            <a:gsLst>
              <a:gs pos="0">
                <a:srgbClr val="1E3A5F"/>
              </a:gs>
              <a:gs pos="100000">
                <a:srgbClr val="1E293B"/>
              </a:gs>
            </a:gsLst>
            <a:lin ang="27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Shape 17"/>
          <p:cNvSpPr/>
          <p:nvPr/>
        </p:nvSpPr>
        <p:spPr>
          <a:xfrm>
            <a:off x="471488" y="4400550"/>
            <a:ext cx="0" cy="457200"/>
          </a:xfrm>
          <a:prstGeom prst="line">
            <a:avLst/>
          </a:prstGeom>
          <a:noFill/>
          <a:ln w="28575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6" descr="preencoded.png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86395" y="4570065"/>
            <a:ext cx="118021" cy="118021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918716" y="4514850"/>
            <a:ext cx="497622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40" b="1" kern="0" spc="2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</a:t>
            </a: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</a:t>
            </a: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policy is the foundation — without it, all other IR controls lack authority.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479227"/>
            <a:ext cx="193328" cy="19332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50838" y="372070"/>
            <a:ext cx="3872151" cy="40764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3210"/>
              </a:lnSpc>
              <a:buNone/>
            </a:pPr>
            <a:r>
              <a:rPr lang="en-US" sz="2140" kern="0" spc="-3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IR-2: Incident Response Training</a:t>
            </a:r>
            <a:endParaRPr lang="en-US" sz="2140" dirty="0"/>
          </a:p>
        </p:txBody>
      </p:sp>
      <p:sp>
        <p:nvSpPr>
          <p:cNvPr id="4" name="Text 1"/>
          <p:cNvSpPr/>
          <p:nvPr/>
        </p:nvSpPr>
        <p:spPr>
          <a:xfrm>
            <a:off x="457200" y="894011"/>
            <a:ext cx="457200" cy="21580"/>
          </a:xfrm>
          <a:prstGeom prst="roundRect">
            <a:avLst>
              <a:gd name="adj" fmla="val 64736"/>
            </a:avLst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457200" y="1144191"/>
            <a:ext cx="4029075" cy="1742480"/>
          </a:xfrm>
          <a:prstGeom prst="roundRect">
            <a:avLst>
              <a:gd name="adj" fmla="val 4956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3"/>
          <p:cNvSpPr/>
          <p:nvPr/>
        </p:nvSpPr>
        <p:spPr>
          <a:xfrm>
            <a:off x="457200" y="1153716"/>
            <a:ext cx="4029075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85800" y="1421011"/>
            <a:ext cx="400050" cy="400050"/>
          </a:xfrm>
          <a:prstGeom prst="roundRect">
            <a:avLst>
              <a:gd name="adj" fmla="val 21587"/>
            </a:avLst>
          </a:prstGeom>
          <a:solidFill>
            <a:srgbClr val="3B82F6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0100" y="1535311"/>
            <a:ext cx="171450" cy="17145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85800" y="1935361"/>
            <a:ext cx="3607594" cy="1864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469"/>
              </a:lnSpc>
              <a:buNone/>
            </a:pPr>
            <a:r>
              <a:rPr lang="en-US" sz="113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Role-Based Training</a:t>
            </a:r>
            <a:endParaRPr lang="en-US" sz="1130" dirty="0"/>
          </a:p>
        </p:txBody>
      </p:sp>
      <p:sp>
        <p:nvSpPr>
          <p:cNvPr id="10" name="Text 6"/>
          <p:cNvSpPr/>
          <p:nvPr/>
        </p:nvSpPr>
        <p:spPr>
          <a:xfrm>
            <a:off x="685800" y="2236143"/>
            <a:ext cx="3643313" cy="3966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88"/>
              </a:lnSpc>
              <a:buNone/>
            </a:pPr>
            <a:r>
              <a:rPr lang="en-US" sz="9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personnel in their IR roles within 90 days of assuming duties.</a:t>
            </a:r>
            <a:endParaRPr lang="en-US" sz="960" dirty="0"/>
          </a:p>
        </p:txBody>
      </p:sp>
      <p:sp>
        <p:nvSpPr>
          <p:cNvPr id="11" name="Text 7"/>
          <p:cNvSpPr/>
          <p:nvPr/>
        </p:nvSpPr>
        <p:spPr>
          <a:xfrm>
            <a:off x="4657725" y="1144191"/>
            <a:ext cx="4029075" cy="1742480"/>
          </a:xfrm>
          <a:prstGeom prst="roundRect">
            <a:avLst>
              <a:gd name="adj" fmla="val 4956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8"/>
          <p:cNvSpPr/>
          <p:nvPr/>
        </p:nvSpPr>
        <p:spPr>
          <a:xfrm>
            <a:off x="4657725" y="1153716"/>
            <a:ext cx="4029075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4886325" y="1421011"/>
            <a:ext cx="400050" cy="400050"/>
          </a:xfrm>
          <a:prstGeom prst="roundRect">
            <a:avLst>
              <a:gd name="adj" fmla="val 21587"/>
            </a:avLst>
          </a:prstGeom>
          <a:solidFill>
            <a:srgbClr val="3B82F6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00625" y="1535311"/>
            <a:ext cx="171450" cy="17145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886325" y="1935361"/>
            <a:ext cx="3607594" cy="1864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469"/>
              </a:lnSpc>
              <a:buNone/>
            </a:pPr>
            <a:r>
              <a:rPr lang="en-US" sz="113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Refresher</a:t>
            </a:r>
            <a:endParaRPr lang="en-US" sz="1130" dirty="0"/>
          </a:p>
        </p:txBody>
      </p:sp>
      <p:sp>
        <p:nvSpPr>
          <p:cNvPr id="16" name="Text 11"/>
          <p:cNvSpPr/>
          <p:nvPr/>
        </p:nvSpPr>
        <p:spPr>
          <a:xfrm>
            <a:off x="4886325" y="2236143"/>
            <a:ext cx="3643313" cy="3966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88"/>
              </a:lnSpc>
              <a:buNone/>
            </a:pPr>
            <a:r>
              <a:rPr lang="en-US" sz="9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updated training at least annually to maintain readiness and awareness.</a:t>
            </a:r>
            <a:endParaRPr lang="en-US" sz="960" dirty="0"/>
          </a:p>
        </p:txBody>
      </p:sp>
      <p:sp>
        <p:nvSpPr>
          <p:cNvPr id="17" name="Text 12"/>
          <p:cNvSpPr/>
          <p:nvPr/>
        </p:nvSpPr>
        <p:spPr>
          <a:xfrm>
            <a:off x="457200" y="3058120"/>
            <a:ext cx="4029075" cy="1742480"/>
          </a:xfrm>
          <a:prstGeom prst="roundRect">
            <a:avLst>
              <a:gd name="adj" fmla="val 4956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3"/>
          <p:cNvSpPr/>
          <p:nvPr/>
        </p:nvSpPr>
        <p:spPr>
          <a:xfrm>
            <a:off x="457200" y="3067645"/>
            <a:ext cx="4029075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4"/>
          <p:cNvSpPr/>
          <p:nvPr/>
        </p:nvSpPr>
        <p:spPr>
          <a:xfrm>
            <a:off x="685800" y="3334941"/>
            <a:ext cx="400050" cy="400050"/>
          </a:xfrm>
          <a:prstGeom prst="roundRect">
            <a:avLst>
              <a:gd name="adj" fmla="val 21587"/>
            </a:avLst>
          </a:prstGeom>
          <a:solidFill>
            <a:srgbClr val="3B82F6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0100" y="3449241"/>
            <a:ext cx="171450" cy="17145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85800" y="3849291"/>
            <a:ext cx="3607594" cy="1864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469"/>
              </a:lnSpc>
              <a:buNone/>
            </a:pPr>
            <a:r>
              <a:rPr lang="en-US" sz="113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Threat-Driven Updates</a:t>
            </a:r>
            <a:endParaRPr lang="en-US" sz="1130" dirty="0"/>
          </a:p>
        </p:txBody>
      </p:sp>
      <p:sp>
        <p:nvSpPr>
          <p:cNvPr id="22" name="Text 16"/>
          <p:cNvSpPr/>
          <p:nvPr/>
        </p:nvSpPr>
        <p:spPr>
          <a:xfrm>
            <a:off x="685800" y="4150072"/>
            <a:ext cx="3643313" cy="3966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88"/>
              </a:lnSpc>
              <a:buNone/>
            </a:pPr>
            <a:r>
              <a:rPr lang="en-US" sz="9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Retrain when system changes or new threats emerge that affect incident response procedures.</a:t>
            </a:r>
            <a:endParaRPr lang="en-US" sz="960" dirty="0"/>
          </a:p>
        </p:txBody>
      </p:sp>
      <p:sp>
        <p:nvSpPr>
          <p:cNvPr id="23" name="Text 17"/>
          <p:cNvSpPr/>
          <p:nvPr/>
        </p:nvSpPr>
        <p:spPr>
          <a:xfrm>
            <a:off x="4657725" y="3058120"/>
            <a:ext cx="4029075" cy="1742480"/>
          </a:xfrm>
          <a:prstGeom prst="roundRect">
            <a:avLst>
              <a:gd name="adj" fmla="val 4956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Shape 18"/>
          <p:cNvSpPr/>
          <p:nvPr/>
        </p:nvSpPr>
        <p:spPr>
          <a:xfrm>
            <a:off x="4657725" y="3067645"/>
            <a:ext cx="4029075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19"/>
          <p:cNvSpPr/>
          <p:nvPr/>
        </p:nvSpPr>
        <p:spPr>
          <a:xfrm>
            <a:off x="4886325" y="3334941"/>
            <a:ext cx="400050" cy="400050"/>
          </a:xfrm>
          <a:prstGeom prst="roundRect">
            <a:avLst>
              <a:gd name="adj" fmla="val 21587"/>
            </a:avLst>
          </a:prstGeom>
          <a:solidFill>
            <a:srgbClr val="3B82F6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00625" y="3449241"/>
            <a:ext cx="171450" cy="17145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4886325" y="3849291"/>
            <a:ext cx="3607594" cy="1864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469"/>
              </a:lnSpc>
              <a:buNone/>
            </a:pPr>
            <a:r>
              <a:rPr lang="en-US" sz="113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Exercises</a:t>
            </a:r>
            <a:endParaRPr lang="en-US" sz="1130" dirty="0"/>
          </a:p>
        </p:txBody>
      </p:sp>
      <p:sp>
        <p:nvSpPr>
          <p:cNvPr id="28" name="Text 21"/>
          <p:cNvSpPr/>
          <p:nvPr/>
        </p:nvSpPr>
        <p:spPr>
          <a:xfrm>
            <a:off x="4886325" y="4150072"/>
            <a:ext cx="3643313" cy="3966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88"/>
              </a:lnSpc>
              <a:buNone/>
            </a:pPr>
            <a:r>
              <a:rPr lang="en-US" sz="9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simulated incidents and tabletop walkthroughs to build real-world response capability.</a:t>
            </a:r>
            <a:endParaRPr lang="en-US" sz="96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25648"/>
            <a:ext cx="314920" cy="314920"/>
          </a:xfrm>
          <a:prstGeom prst="roundRect">
            <a:avLst>
              <a:gd name="adj" fmla="val 22584"/>
            </a:avLst>
          </a:prstGeom>
          <a:solidFill>
            <a:srgbClr val="3B82F6"/>
          </a:solidFill>
          <a:ln/>
          <a:effectLst>
            <a:outerShdw blurRad="57150" dist="13970" dir="5400000" algn="bl" rotWithShape="0">
              <a:srgbClr val="3B82F6">
                <a:alpha val="2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0366" y="518815"/>
            <a:ext cx="128588" cy="12858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86420" y="342900"/>
            <a:ext cx="3883575" cy="139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095"/>
              </a:lnSpc>
              <a:buNone/>
            </a:pPr>
            <a:r>
              <a:rPr lang="en-US" sz="730" b="1" kern="0" spc="88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CJIS SECURITY POLICY</a:t>
            </a:r>
            <a:endParaRPr lang="en-US" sz="730" dirty="0"/>
          </a:p>
        </p:txBody>
      </p:sp>
      <p:sp>
        <p:nvSpPr>
          <p:cNvPr id="5" name="Text 2"/>
          <p:cNvSpPr/>
          <p:nvPr/>
        </p:nvSpPr>
        <p:spPr>
          <a:xfrm>
            <a:off x="886420" y="511076"/>
            <a:ext cx="3883575" cy="3123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2461"/>
              </a:lnSpc>
              <a:buNone/>
            </a:pPr>
            <a:r>
              <a:rPr lang="en-US" sz="2140" dirty="0">
                <a:solidFill>
                  <a:srgbClr val="1E293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IR-3: Incident Response Testing</a:t>
            </a:r>
            <a:endParaRPr lang="en-US" sz="2140" dirty="0"/>
          </a:p>
        </p:txBody>
      </p:sp>
      <p:sp>
        <p:nvSpPr>
          <p:cNvPr id="6" name="Text 3"/>
          <p:cNvSpPr/>
          <p:nvPr/>
        </p:nvSpPr>
        <p:spPr>
          <a:xfrm>
            <a:off x="886420" y="880616"/>
            <a:ext cx="7878383" cy="1705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44"/>
              </a:lnSpc>
              <a:spcAft>
                <a:spcPts val="2250"/>
              </a:spcAft>
              <a:buNone/>
            </a:pPr>
            <a:r>
              <a:rPr lang="en-US" sz="96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continuous cycle to validate and strengthen your incident response capability</a:t>
            </a:r>
            <a:endParaRPr lang="en-US" sz="960" dirty="0"/>
          </a:p>
        </p:txBody>
      </p:sp>
      <p:sp>
        <p:nvSpPr>
          <p:cNvPr id="7" name="Text 4"/>
          <p:cNvSpPr/>
          <p:nvPr/>
        </p:nvSpPr>
        <p:spPr>
          <a:xfrm>
            <a:off x="457200" y="1336923"/>
            <a:ext cx="1864519" cy="1779836"/>
          </a:xfrm>
          <a:prstGeom prst="roundRect">
            <a:avLst>
              <a:gd name="adj" fmla="val 4852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  <a:effectLst>
            <a:outerShdw blurRad="86360" dist="13970" dir="5400000" algn="bl" rotWithShape="0">
              <a:srgbClr val="1E293B">
                <a:alpha val="7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1160859" y="1517898"/>
            <a:ext cx="457200" cy="502920"/>
          </a:xfrm>
          <a:prstGeom prst="ellipse">
            <a:avLst/>
          </a:prstGeom>
          <a:solidFill>
            <a:srgbClr val="3B82F6"/>
          </a:solidFill>
          <a:ln/>
          <a:effectLst>
            <a:outerShdw blurRad="100330" dist="29210" dir="5400000" algn="bl" rotWithShape="0">
              <a:srgbClr val="3B82F6">
                <a:alpha val="35000"/>
              </a:srgbClr>
            </a:outerShdw>
          </a:effectLst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158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</a:t>
            </a:r>
            <a:endParaRPr lang="en-US" sz="1580" dirty="0"/>
          </a:p>
        </p:txBody>
      </p:sp>
      <p:sp>
        <p:nvSpPr>
          <p:cNvPr id="9" name="Text 6"/>
          <p:cNvSpPr/>
          <p:nvPr/>
        </p:nvSpPr>
        <p:spPr>
          <a:xfrm>
            <a:off x="1215243" y="2089398"/>
            <a:ext cx="348283" cy="2361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60"/>
              </a:lnSpc>
              <a:buNone/>
            </a:pPr>
            <a:r>
              <a:rPr lang="en-US" sz="1240" b="1" kern="0" spc="25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Plan</a:t>
            </a:r>
            <a:endParaRPr lang="en-US" sz="1240" dirty="0"/>
          </a:p>
        </p:txBody>
      </p:sp>
      <p:sp>
        <p:nvSpPr>
          <p:cNvPr id="10" name="Text 7"/>
          <p:cNvSpPr/>
          <p:nvPr/>
        </p:nvSpPr>
        <p:spPr>
          <a:xfrm>
            <a:off x="594610" y="2382738"/>
            <a:ext cx="1589699" cy="3247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18"/>
              </a:lnSpc>
              <a:buNone/>
            </a:pPr>
            <a:r>
              <a:rPr lang="en-US" sz="84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test objectives, scope, and scenarios</a:t>
            </a:r>
            <a:endParaRPr lang="en-US" sz="84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5">
            <a:alphaModFix amt="50000"/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03734" y="2792313"/>
            <a:ext cx="171450" cy="171450"/>
          </a:xfrm>
          <a:prstGeom prst="rect">
            <a:avLst/>
          </a:prstGeom>
        </p:spPr>
      </p:pic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321719" y="1208782"/>
            <a:ext cx="257175" cy="12858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2578894" y="1336923"/>
            <a:ext cx="1864519" cy="1779836"/>
          </a:xfrm>
          <a:prstGeom prst="roundRect">
            <a:avLst>
              <a:gd name="adj" fmla="val 4852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  <a:effectLst>
            <a:outerShdw blurRad="86360" dist="13970" dir="5400000" algn="bl" rotWithShape="0">
              <a:srgbClr val="1E293B">
                <a:alpha val="7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9"/>
          <p:cNvSpPr/>
          <p:nvPr/>
        </p:nvSpPr>
        <p:spPr>
          <a:xfrm>
            <a:off x="3282553" y="1517898"/>
            <a:ext cx="457200" cy="502920"/>
          </a:xfrm>
          <a:prstGeom prst="ellipse">
            <a:avLst/>
          </a:prstGeom>
          <a:solidFill>
            <a:srgbClr val="3B82F6"/>
          </a:solidFill>
          <a:ln/>
          <a:effectLst>
            <a:outerShdw blurRad="100330" dist="29210" dir="5400000" algn="bl" rotWithShape="0">
              <a:srgbClr val="3B82F6">
                <a:alpha val="35000"/>
              </a:srgbClr>
            </a:outerShdw>
          </a:effectLst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158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</a:t>
            </a:r>
            <a:endParaRPr lang="en-US" sz="1580" dirty="0"/>
          </a:p>
        </p:txBody>
      </p:sp>
      <p:sp>
        <p:nvSpPr>
          <p:cNvPr id="15" name="Text 10"/>
          <p:cNvSpPr/>
          <p:nvPr/>
        </p:nvSpPr>
        <p:spPr>
          <a:xfrm>
            <a:off x="3195189" y="2089398"/>
            <a:ext cx="631780" cy="2361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60"/>
              </a:lnSpc>
              <a:buNone/>
            </a:pPr>
            <a:r>
              <a:rPr lang="en-US" sz="1240" b="1" kern="0" spc="25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Execute</a:t>
            </a:r>
            <a:endParaRPr lang="en-US" sz="1240" dirty="0"/>
          </a:p>
        </p:txBody>
      </p:sp>
      <p:sp>
        <p:nvSpPr>
          <p:cNvPr id="16" name="Text 11"/>
          <p:cNvSpPr/>
          <p:nvPr/>
        </p:nvSpPr>
        <p:spPr>
          <a:xfrm>
            <a:off x="2716304" y="2382738"/>
            <a:ext cx="1589699" cy="3247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18"/>
              </a:lnSpc>
              <a:buNone/>
            </a:pPr>
            <a:r>
              <a:rPr lang="en-US" sz="84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tabletop exercises, walkthroughs, or simulations</a:t>
            </a:r>
            <a:endParaRPr lang="en-US" sz="840" dirty="0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9">
            <a:alphaModFix amt="50000"/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25428" y="2792313"/>
            <a:ext cx="171450" cy="171450"/>
          </a:xfrm>
          <a:prstGeom prst="rect">
            <a:avLst/>
          </a:prstGeom>
        </p:spPr>
      </p:pic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443413" y="1208782"/>
            <a:ext cx="257175" cy="128588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4700588" y="1336923"/>
            <a:ext cx="1864519" cy="1779836"/>
          </a:xfrm>
          <a:prstGeom prst="roundRect">
            <a:avLst>
              <a:gd name="adj" fmla="val 4852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  <a:effectLst>
            <a:outerShdw blurRad="86360" dist="13970" dir="5400000" algn="bl" rotWithShape="0">
              <a:srgbClr val="1E293B">
                <a:alpha val="7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3"/>
          <p:cNvSpPr/>
          <p:nvPr/>
        </p:nvSpPr>
        <p:spPr>
          <a:xfrm>
            <a:off x="5404247" y="1517898"/>
            <a:ext cx="457200" cy="502920"/>
          </a:xfrm>
          <a:prstGeom prst="ellipse">
            <a:avLst/>
          </a:prstGeom>
          <a:solidFill>
            <a:srgbClr val="3B82F6"/>
          </a:solidFill>
          <a:ln/>
          <a:effectLst>
            <a:outerShdw blurRad="100330" dist="29210" dir="5400000" algn="bl" rotWithShape="0">
              <a:srgbClr val="3B82F6">
                <a:alpha val="35000"/>
              </a:srgbClr>
            </a:outerShdw>
          </a:effectLst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158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</a:t>
            </a:r>
            <a:endParaRPr lang="en-US" sz="1580" dirty="0"/>
          </a:p>
        </p:txBody>
      </p:sp>
      <p:sp>
        <p:nvSpPr>
          <p:cNvPr id="21" name="Text 14"/>
          <p:cNvSpPr/>
          <p:nvPr/>
        </p:nvSpPr>
        <p:spPr>
          <a:xfrm>
            <a:off x="5293282" y="2089398"/>
            <a:ext cx="679130" cy="2361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60"/>
              </a:lnSpc>
              <a:buNone/>
            </a:pPr>
            <a:r>
              <a:rPr lang="en-US" sz="1240" b="1" kern="0" spc="25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Evaluate</a:t>
            </a:r>
            <a:endParaRPr lang="en-US" sz="1240" dirty="0"/>
          </a:p>
        </p:txBody>
      </p:sp>
      <p:sp>
        <p:nvSpPr>
          <p:cNvPr id="22" name="Text 15"/>
          <p:cNvSpPr/>
          <p:nvPr/>
        </p:nvSpPr>
        <p:spPr>
          <a:xfrm>
            <a:off x="4837998" y="2382738"/>
            <a:ext cx="1589699" cy="3247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18"/>
              </a:lnSpc>
              <a:buNone/>
            </a:pPr>
            <a:r>
              <a:rPr lang="en-US" sz="84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 response effectiveness, identify gaps</a:t>
            </a:r>
            <a:endParaRPr lang="en-US" sz="840" dirty="0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12">
            <a:alphaModFix amt="50000"/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547122" y="2792313"/>
            <a:ext cx="171450" cy="171450"/>
          </a:xfrm>
          <a:prstGeom prst="rect">
            <a:avLst/>
          </a:prstGeom>
        </p:spPr>
      </p:pic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565106" y="1208782"/>
            <a:ext cx="257175" cy="128588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6822281" y="1336923"/>
            <a:ext cx="1864519" cy="1779836"/>
          </a:xfrm>
          <a:prstGeom prst="roundRect">
            <a:avLst>
              <a:gd name="adj" fmla="val 4852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  <a:effectLst>
            <a:outerShdw blurRad="86360" dist="13970" dir="5400000" algn="bl" rotWithShape="0">
              <a:srgbClr val="1E293B">
                <a:alpha val="7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17"/>
          <p:cNvSpPr/>
          <p:nvPr/>
        </p:nvSpPr>
        <p:spPr>
          <a:xfrm>
            <a:off x="7525941" y="1517898"/>
            <a:ext cx="457200" cy="502920"/>
          </a:xfrm>
          <a:prstGeom prst="ellipse">
            <a:avLst/>
          </a:prstGeom>
          <a:solidFill>
            <a:srgbClr val="3B82F6"/>
          </a:solidFill>
          <a:ln/>
          <a:effectLst>
            <a:outerShdw blurRad="100330" dist="29210" dir="5400000" algn="bl" rotWithShape="0">
              <a:srgbClr val="3B82F6">
                <a:alpha val="35000"/>
              </a:srgbClr>
            </a:outerShdw>
          </a:effectLst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158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4</a:t>
            </a:r>
            <a:endParaRPr lang="en-US" sz="1580" dirty="0"/>
          </a:p>
        </p:txBody>
      </p:sp>
      <p:sp>
        <p:nvSpPr>
          <p:cNvPr id="27" name="Text 18"/>
          <p:cNvSpPr/>
          <p:nvPr/>
        </p:nvSpPr>
        <p:spPr>
          <a:xfrm>
            <a:off x="7434217" y="2089398"/>
            <a:ext cx="640498" cy="2361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60"/>
              </a:lnSpc>
              <a:buNone/>
            </a:pPr>
            <a:r>
              <a:rPr lang="en-US" sz="1240" b="1" kern="0" spc="25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Improve</a:t>
            </a:r>
            <a:endParaRPr lang="en-US" sz="1240" dirty="0"/>
          </a:p>
        </p:txBody>
      </p:sp>
      <p:sp>
        <p:nvSpPr>
          <p:cNvPr id="28" name="Text 19"/>
          <p:cNvSpPr/>
          <p:nvPr/>
        </p:nvSpPr>
        <p:spPr>
          <a:xfrm>
            <a:off x="6959691" y="2382738"/>
            <a:ext cx="1589699" cy="3247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18"/>
              </a:lnSpc>
              <a:buNone/>
            </a:pPr>
            <a:r>
              <a:rPr lang="en-US" sz="84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IR plan and procedures based on lessons learned</a:t>
            </a:r>
            <a:endParaRPr lang="en-US" sz="84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15">
            <a:alphaModFix amt="50000"/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668816" y="2792313"/>
            <a:ext cx="171450" cy="171450"/>
          </a:xfrm>
          <a:prstGeom prst="rect">
            <a:avLst/>
          </a:prstGeom>
        </p:spPr>
      </p:pic>
      <p:pic>
        <p:nvPicPr>
          <p:cNvPr id="30" name="Image 8" descr="preencoded.png"/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428875" y="4226719"/>
            <a:ext cx="4286250" cy="150465"/>
          </a:xfrm>
          <a:prstGeom prst="rect">
            <a:avLst/>
          </a:prstGeom>
        </p:spPr>
      </p:pic>
      <p:sp>
        <p:nvSpPr>
          <p:cNvPr id="31" name="Text 20"/>
          <p:cNvSpPr/>
          <p:nvPr/>
        </p:nvSpPr>
        <p:spPr>
          <a:xfrm>
            <a:off x="457200" y="4491484"/>
            <a:ext cx="8229600" cy="366266"/>
          </a:xfrm>
          <a:prstGeom prst="rect">
            <a:avLst/>
          </a:prstGeom>
          <a:solidFill>
            <a:srgbClr val="DBEAFE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2" name="Shape 21"/>
          <p:cNvSpPr/>
          <p:nvPr/>
        </p:nvSpPr>
        <p:spPr>
          <a:xfrm>
            <a:off x="471488" y="4491484"/>
            <a:ext cx="0" cy="366266"/>
          </a:xfrm>
          <a:prstGeom prst="line">
            <a:avLst/>
          </a:prstGeom>
          <a:noFill/>
          <a:ln w="28575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657225" y="4615607"/>
            <a:ext cx="118021" cy="118021"/>
          </a:xfrm>
          <a:prstGeom prst="rect">
            <a:avLst/>
          </a:prstGeom>
        </p:spPr>
      </p:pic>
      <p:sp>
        <p:nvSpPr>
          <p:cNvPr id="34" name="Text 22"/>
          <p:cNvSpPr/>
          <p:nvPr/>
        </p:nvSpPr>
        <p:spPr>
          <a:xfrm>
            <a:off x="875556" y="4591794"/>
            <a:ext cx="5666177" cy="16564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305"/>
              </a:lnSpc>
              <a:buNone/>
            </a:pPr>
            <a:r>
              <a:rPr lang="en-US" sz="87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Requirement: CJIS requires testing at least annually; coordinate with the CJIS Systems Agency (CSA) as needed.</a:t>
            </a:r>
            <a:endParaRPr lang="en-US" sz="8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9186"/>
            <a:ext cx="314920" cy="314920"/>
          </a:xfrm>
          <a:prstGeom prst="roundRect">
            <a:avLst>
              <a:gd name="adj" fmla="val 22584"/>
            </a:avLst>
          </a:prstGeom>
          <a:solidFill>
            <a:srgbClr val="3B82F6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5157" y="477143"/>
            <a:ext cx="139005" cy="13900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72430" y="342900"/>
            <a:ext cx="2702088" cy="40764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3210"/>
              </a:lnSpc>
              <a:buNone/>
            </a:pPr>
            <a:r>
              <a:rPr lang="en-US" sz="2140" kern="0" spc="-3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IR-4: Incident Handling</a:t>
            </a:r>
            <a:endParaRPr lang="en-US" sz="2140" dirty="0"/>
          </a:p>
        </p:txBody>
      </p:sp>
      <p:sp>
        <p:nvSpPr>
          <p:cNvPr id="5" name="Text 2"/>
          <p:cNvSpPr/>
          <p:nvPr/>
        </p:nvSpPr>
        <p:spPr>
          <a:xfrm>
            <a:off x="457200" y="807690"/>
            <a:ext cx="8311896" cy="159990"/>
          </a:xfrm>
          <a:prstGeom prst="rect">
            <a:avLst/>
          </a:prstGeom>
          <a:noFill/>
          <a:ln/>
        </p:spPr>
        <p:txBody>
          <a:bodyPr wrap="none" lIns="41402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340"/>
              </a:spcAft>
              <a:buNone/>
            </a:pPr>
            <a:r>
              <a:rPr lang="en-US" sz="84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Incident Handling Lifecycle — Four-Phase Framework</a:t>
            </a:r>
            <a:endParaRPr lang="en-US" sz="840" dirty="0"/>
          </a:p>
        </p:txBody>
      </p:sp>
      <p:sp>
        <p:nvSpPr>
          <p:cNvPr id="6" name="Text 3"/>
          <p:cNvSpPr/>
          <p:nvPr/>
        </p:nvSpPr>
        <p:spPr>
          <a:xfrm>
            <a:off x="871091" y="1010841"/>
            <a:ext cx="2143720" cy="13841"/>
          </a:xfrm>
          <a:prstGeom prst="rect">
            <a:avLst/>
          </a:prstGeom>
          <a:gradFill rotWithShape="1">
            <a:gsLst>
              <a:gs pos="0">
                <a:srgbClr val="3B82F6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4561061" y="1325612"/>
            <a:ext cx="21580" cy="3034010"/>
          </a:xfrm>
          <a:prstGeom prst="rect">
            <a:avLst/>
          </a:prstGeom>
          <a:gradFill rotWithShape="1">
            <a:gsLst>
              <a:gs pos="0">
                <a:srgbClr val="3B82F6"/>
              </a:gs>
              <a:gs pos="100000">
                <a:srgbClr val="3B82F6">
                  <a:alpha val="2000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1170980" y="1239143"/>
            <a:ext cx="3072110" cy="812006"/>
          </a:xfrm>
          <a:prstGeom prst="roundRect">
            <a:avLst>
              <a:gd name="adj" fmla="val 10635"/>
            </a:avLst>
          </a:prstGeom>
          <a:solidFill>
            <a:srgbClr val="334155"/>
          </a:solidFill>
          <a:ln w="9525">
            <a:solidFill>
              <a:srgbClr val="3B82F6">
                <a:alpha val="1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3149423" y="1362968"/>
            <a:ext cx="684240" cy="1827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lnSpc>
                <a:spcPts val="1440"/>
              </a:lnSpc>
              <a:buNone/>
            </a:pPr>
            <a:r>
              <a:rPr lang="en-US" sz="960" b="1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Preparation</a:t>
            </a:r>
            <a:endParaRPr lang="en-US" sz="960" dirty="0"/>
          </a:p>
        </p:txBody>
      </p:sp>
      <p:sp>
        <p:nvSpPr>
          <p:cNvPr id="10" name="Text 7"/>
          <p:cNvSpPr/>
          <p:nvPr/>
        </p:nvSpPr>
        <p:spPr>
          <a:xfrm>
            <a:off x="3890814" y="1376214"/>
            <a:ext cx="185291" cy="203820"/>
          </a:xfrm>
          <a:prstGeom prst="ellipse">
            <a:avLst/>
          </a:prstGeom>
          <a:solidFill>
            <a:srgbClr val="3B82F6">
              <a:alpha val="15000"/>
            </a:srgbClr>
          </a:solidFill>
          <a:ln/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73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730" dirty="0"/>
          </a:p>
        </p:txBody>
      </p:sp>
      <p:sp>
        <p:nvSpPr>
          <p:cNvPr id="11" name="Text 8"/>
          <p:cNvSpPr/>
          <p:nvPr/>
        </p:nvSpPr>
        <p:spPr>
          <a:xfrm>
            <a:off x="1283202" y="1618059"/>
            <a:ext cx="2792903" cy="3247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1218"/>
              </a:lnSpc>
              <a:buNone/>
            </a:pPr>
            <a:r>
              <a:rPr lang="en-US" sz="84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Tools, contacts, and communication plans ready before incidents occur</a:t>
            </a:r>
            <a:endParaRPr lang="en-US" sz="840" dirty="0"/>
          </a:p>
        </p:txBody>
      </p:sp>
      <p:sp>
        <p:nvSpPr>
          <p:cNvPr id="12" name="Text 9"/>
          <p:cNvSpPr/>
          <p:nvPr/>
        </p:nvSpPr>
        <p:spPr>
          <a:xfrm>
            <a:off x="4414391" y="1311622"/>
            <a:ext cx="314920" cy="314920"/>
          </a:xfrm>
          <a:prstGeom prst="ellipse">
            <a:avLst/>
          </a:prstGeom>
          <a:solidFill>
            <a:srgbClr val="3B82F6"/>
          </a:solidFill>
          <a:ln/>
          <a:effectLst>
            <a:outerShdw blurRad="143510" dist="50800" dir="16200000" algn="bl" rotWithShape="0">
              <a:srgbClr val="3B82F6">
                <a:alpha val="3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12766" y="1409998"/>
            <a:ext cx="118021" cy="118021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900761" y="2096393"/>
            <a:ext cx="3072110" cy="812006"/>
          </a:xfrm>
          <a:prstGeom prst="roundRect">
            <a:avLst>
              <a:gd name="adj" fmla="val 10635"/>
            </a:avLst>
          </a:prstGeom>
          <a:solidFill>
            <a:srgbClr val="334155"/>
          </a:solidFill>
          <a:ln w="9525">
            <a:solidFill>
              <a:srgbClr val="3B82F6">
                <a:alpha val="1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1"/>
          <p:cNvSpPr/>
          <p:nvPr/>
        </p:nvSpPr>
        <p:spPr>
          <a:xfrm>
            <a:off x="5067746" y="2233464"/>
            <a:ext cx="185291" cy="203820"/>
          </a:xfrm>
          <a:prstGeom prst="ellipse">
            <a:avLst/>
          </a:prstGeom>
          <a:solidFill>
            <a:srgbClr val="3B82F6">
              <a:alpha val="15000"/>
            </a:srgbClr>
          </a:solidFill>
          <a:ln/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73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730" dirty="0"/>
          </a:p>
        </p:txBody>
      </p:sp>
      <p:sp>
        <p:nvSpPr>
          <p:cNvPr id="16" name="Text 12"/>
          <p:cNvSpPr/>
          <p:nvPr/>
        </p:nvSpPr>
        <p:spPr>
          <a:xfrm>
            <a:off x="5310188" y="2220218"/>
            <a:ext cx="1220118" cy="1827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440"/>
              </a:lnSpc>
              <a:buNone/>
            </a:pPr>
            <a:r>
              <a:rPr lang="en-US" sz="960" b="1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Detection &amp; Analysis</a:t>
            </a:r>
            <a:endParaRPr lang="en-US" sz="960" dirty="0"/>
          </a:p>
        </p:txBody>
      </p:sp>
      <p:sp>
        <p:nvSpPr>
          <p:cNvPr id="17" name="Text 13"/>
          <p:cNvSpPr/>
          <p:nvPr/>
        </p:nvSpPr>
        <p:spPr>
          <a:xfrm>
            <a:off x="5067746" y="2475309"/>
            <a:ext cx="2792903" cy="3247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18"/>
              </a:lnSpc>
              <a:buNone/>
            </a:pPr>
            <a:r>
              <a:rPr lang="en-US" sz="84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indicators of compromise, determine scope and impact of the incident</a:t>
            </a:r>
            <a:endParaRPr lang="en-US" sz="840" dirty="0"/>
          </a:p>
        </p:txBody>
      </p:sp>
      <p:sp>
        <p:nvSpPr>
          <p:cNvPr id="18" name="Text 14"/>
          <p:cNvSpPr/>
          <p:nvPr/>
        </p:nvSpPr>
        <p:spPr>
          <a:xfrm>
            <a:off x="4414391" y="2168872"/>
            <a:ext cx="314920" cy="314920"/>
          </a:xfrm>
          <a:prstGeom prst="ellipse">
            <a:avLst/>
          </a:prstGeom>
          <a:solidFill>
            <a:srgbClr val="3B82F6"/>
          </a:solidFill>
          <a:ln/>
          <a:effectLst>
            <a:outerShdw blurRad="143510" dist="50800" dir="16200000" algn="bl" rotWithShape="0">
              <a:srgbClr val="3B82F6">
                <a:alpha val="3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12766" y="2267248"/>
            <a:ext cx="118021" cy="118021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170980" y="2953643"/>
            <a:ext cx="3072110" cy="812006"/>
          </a:xfrm>
          <a:prstGeom prst="roundRect">
            <a:avLst>
              <a:gd name="adj" fmla="val 10635"/>
            </a:avLst>
          </a:prstGeom>
          <a:solidFill>
            <a:srgbClr val="334155"/>
          </a:solidFill>
          <a:ln w="9525">
            <a:solidFill>
              <a:srgbClr val="3B82F6">
                <a:alpha val="1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6"/>
          <p:cNvSpPr/>
          <p:nvPr/>
        </p:nvSpPr>
        <p:spPr>
          <a:xfrm>
            <a:off x="1630777" y="3077468"/>
            <a:ext cx="2202887" cy="1827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lnSpc>
                <a:spcPts val="1440"/>
              </a:lnSpc>
              <a:buNone/>
            </a:pPr>
            <a:r>
              <a:rPr lang="en-US" sz="960" b="1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Containment, Eradication &amp; Recovery</a:t>
            </a:r>
            <a:endParaRPr lang="en-US" sz="960" dirty="0"/>
          </a:p>
        </p:txBody>
      </p:sp>
      <p:sp>
        <p:nvSpPr>
          <p:cNvPr id="22" name="Text 17"/>
          <p:cNvSpPr/>
          <p:nvPr/>
        </p:nvSpPr>
        <p:spPr>
          <a:xfrm>
            <a:off x="3890814" y="3090714"/>
            <a:ext cx="185291" cy="203820"/>
          </a:xfrm>
          <a:prstGeom prst="ellipse">
            <a:avLst/>
          </a:prstGeom>
          <a:solidFill>
            <a:srgbClr val="3B82F6">
              <a:alpha val="15000"/>
            </a:srgbClr>
          </a:solidFill>
          <a:ln/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73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730" dirty="0"/>
          </a:p>
        </p:txBody>
      </p:sp>
      <p:sp>
        <p:nvSpPr>
          <p:cNvPr id="23" name="Text 18"/>
          <p:cNvSpPr/>
          <p:nvPr/>
        </p:nvSpPr>
        <p:spPr>
          <a:xfrm>
            <a:off x="1283202" y="3332559"/>
            <a:ext cx="2792903" cy="3247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1218"/>
              </a:lnSpc>
              <a:buNone/>
            </a:pPr>
            <a:r>
              <a:rPr lang="en-US" sz="84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Isolate the threat, remove malicious artifacts, and restore affected services</a:t>
            </a:r>
            <a:endParaRPr lang="en-US" sz="840" dirty="0"/>
          </a:p>
        </p:txBody>
      </p:sp>
      <p:sp>
        <p:nvSpPr>
          <p:cNvPr id="24" name="Text 19"/>
          <p:cNvSpPr/>
          <p:nvPr/>
        </p:nvSpPr>
        <p:spPr>
          <a:xfrm>
            <a:off x="4414391" y="3026122"/>
            <a:ext cx="314920" cy="314920"/>
          </a:xfrm>
          <a:prstGeom prst="ellipse">
            <a:avLst/>
          </a:prstGeom>
          <a:solidFill>
            <a:srgbClr val="3B82F6"/>
          </a:solidFill>
          <a:ln/>
          <a:effectLst>
            <a:outerShdw blurRad="143510" dist="50800" dir="16200000" algn="bl" rotWithShape="0">
              <a:srgbClr val="3B82F6">
                <a:alpha val="3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12766" y="3124498"/>
            <a:ext cx="118021" cy="118021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4900761" y="3810893"/>
            <a:ext cx="3072110" cy="812006"/>
          </a:xfrm>
          <a:prstGeom prst="roundRect">
            <a:avLst>
              <a:gd name="adj" fmla="val 10635"/>
            </a:avLst>
          </a:prstGeom>
          <a:solidFill>
            <a:srgbClr val="334155"/>
          </a:solidFill>
          <a:ln w="9525">
            <a:solidFill>
              <a:srgbClr val="3B82F6">
                <a:alpha val="1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1"/>
          <p:cNvSpPr/>
          <p:nvPr/>
        </p:nvSpPr>
        <p:spPr>
          <a:xfrm>
            <a:off x="5067746" y="3947964"/>
            <a:ext cx="185291" cy="203820"/>
          </a:xfrm>
          <a:prstGeom prst="ellipse">
            <a:avLst/>
          </a:prstGeom>
          <a:solidFill>
            <a:srgbClr val="3B82F6">
              <a:alpha val="15000"/>
            </a:srgbClr>
          </a:solidFill>
          <a:ln/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73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730" dirty="0"/>
          </a:p>
        </p:txBody>
      </p:sp>
      <p:sp>
        <p:nvSpPr>
          <p:cNvPr id="28" name="Text 22"/>
          <p:cNvSpPr/>
          <p:nvPr/>
        </p:nvSpPr>
        <p:spPr>
          <a:xfrm>
            <a:off x="5310188" y="3934718"/>
            <a:ext cx="1254090" cy="1827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440"/>
              </a:lnSpc>
              <a:buNone/>
            </a:pPr>
            <a:r>
              <a:rPr lang="en-US" sz="960" b="1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Post-Incident Activity</a:t>
            </a:r>
            <a:endParaRPr lang="en-US" sz="960" dirty="0"/>
          </a:p>
        </p:txBody>
      </p:sp>
      <p:sp>
        <p:nvSpPr>
          <p:cNvPr id="29" name="Text 23"/>
          <p:cNvSpPr/>
          <p:nvPr/>
        </p:nvSpPr>
        <p:spPr>
          <a:xfrm>
            <a:off x="5067746" y="4189809"/>
            <a:ext cx="2792903" cy="3247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18"/>
              </a:lnSpc>
              <a:buNone/>
            </a:pPr>
            <a:r>
              <a:rPr lang="en-US" sz="84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lessons learned, update controls, and brief leadership on findings</a:t>
            </a:r>
            <a:endParaRPr lang="en-US" sz="840" dirty="0"/>
          </a:p>
        </p:txBody>
      </p:sp>
      <p:sp>
        <p:nvSpPr>
          <p:cNvPr id="30" name="Text 24"/>
          <p:cNvSpPr/>
          <p:nvPr/>
        </p:nvSpPr>
        <p:spPr>
          <a:xfrm>
            <a:off x="4414391" y="3883372"/>
            <a:ext cx="314920" cy="314920"/>
          </a:xfrm>
          <a:prstGeom prst="ellipse">
            <a:avLst/>
          </a:prstGeom>
          <a:solidFill>
            <a:srgbClr val="3B82F6"/>
          </a:solidFill>
          <a:ln/>
          <a:effectLst>
            <a:outerShdw blurRad="143510" dist="50800" dir="16200000" algn="bl" rotWithShape="0">
              <a:srgbClr val="3B82F6">
                <a:alpha val="3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1" name="Image 4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512766" y="3981748"/>
            <a:ext cx="118021" cy="118021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457200" y="4603403"/>
            <a:ext cx="8229600" cy="282327"/>
          </a:xfrm>
          <a:prstGeom prst="rect">
            <a:avLst/>
          </a:prstGeom>
          <a:solidFill>
            <a:srgbClr val="3B82F6">
              <a:alpha val="10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3" name="Shape 26"/>
          <p:cNvSpPr/>
          <p:nvPr/>
        </p:nvSpPr>
        <p:spPr>
          <a:xfrm>
            <a:off x="466725" y="4603403"/>
            <a:ext cx="0" cy="282327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4391" y="4696420"/>
            <a:ext cx="96143" cy="96143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771525" y="4674394"/>
            <a:ext cx="3750394" cy="14034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106"/>
              </a:lnSpc>
              <a:buNone/>
            </a:pPr>
            <a:r>
              <a:rPr lang="en-US" sz="79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IR-4(1): Correlate incident information from multiple sources for automated tracking.</a:t>
            </a:r>
            <a:endParaRPr lang="en-US" sz="790" dirty="0"/>
          </a:p>
        </p:txBody>
      </p:sp>
      <p:sp>
        <p:nvSpPr>
          <p:cNvPr id="36" name="Text 28"/>
          <p:cNvSpPr/>
          <p:nvPr/>
        </p:nvSpPr>
        <p:spPr>
          <a:xfrm>
            <a:off x="4233562" y="1638226"/>
            <a:ext cx="171450" cy="13841"/>
          </a:xfrm>
          <a:prstGeom prst="rect">
            <a:avLst/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7" name="Text 29"/>
          <p:cNvSpPr/>
          <p:nvPr/>
        </p:nvSpPr>
        <p:spPr>
          <a:xfrm>
            <a:off x="4738836" y="2495476"/>
            <a:ext cx="171450" cy="13841"/>
          </a:xfrm>
          <a:prstGeom prst="rect">
            <a:avLst/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8" name="Text 30"/>
          <p:cNvSpPr/>
          <p:nvPr/>
        </p:nvSpPr>
        <p:spPr>
          <a:xfrm>
            <a:off x="4233562" y="3352726"/>
            <a:ext cx="171450" cy="13841"/>
          </a:xfrm>
          <a:prstGeom prst="rect">
            <a:avLst/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9" name="Text 31"/>
          <p:cNvSpPr/>
          <p:nvPr/>
        </p:nvSpPr>
        <p:spPr>
          <a:xfrm>
            <a:off x="4738836" y="4209976"/>
            <a:ext cx="171450" cy="13841"/>
          </a:xfrm>
          <a:prstGeom prst="rect">
            <a:avLst/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25797"/>
            <a:ext cx="1388254" cy="197346"/>
          </a:xfrm>
          <a:prstGeom prst="roundRect">
            <a:avLst>
              <a:gd name="adj" fmla="val 72720"/>
            </a:avLst>
          </a:prstGeom>
          <a:solidFill>
            <a:srgbClr val="EFF6FF"/>
          </a:solidFill>
          <a:ln/>
        </p:spPr>
        <p:txBody>
          <a:bodyPr wrap="none" lIns="218668" tIns="29210" rIns="100330" bIns="29210" rtlCol="0" anchor="ctr"/>
          <a:lstStyle/>
          <a:p>
            <a:pPr marL="0" indent="0" algn="l">
              <a:buNone/>
            </a:pPr>
            <a:r>
              <a:rPr lang="en-US" sz="730" b="1" kern="0" spc="30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 RESPONSE</a:t>
            </a:r>
            <a:endParaRPr lang="en-US" sz="73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7510" y="486817"/>
            <a:ext cx="75158" cy="7515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680293"/>
            <a:ext cx="8311896" cy="4496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540"/>
              </a:lnSpc>
              <a:spcAft>
                <a:spcPts val="230"/>
              </a:spcAft>
              <a:buNone/>
            </a:pPr>
            <a:r>
              <a:rPr lang="en-US" sz="2360" b="1" kern="0" spc="-30" dirty="0">
                <a:solidFill>
                  <a:srgbClr val="1E293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IR-5: Incident Monitoring</a:t>
            </a:r>
            <a:endParaRPr lang="en-US" sz="2360" dirty="0"/>
          </a:p>
        </p:txBody>
      </p:sp>
      <p:sp>
        <p:nvSpPr>
          <p:cNvPr id="5" name="Text 2"/>
          <p:cNvSpPr/>
          <p:nvPr/>
        </p:nvSpPr>
        <p:spPr>
          <a:xfrm>
            <a:off x="457200" y="1159073"/>
            <a:ext cx="8311896" cy="1924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515"/>
              </a:lnSpc>
              <a:buNone/>
            </a:pPr>
            <a:r>
              <a:rPr lang="en-US" sz="101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Track, aggregate, and respond to security incidents in real time</a:t>
            </a:r>
            <a:endParaRPr lang="en-US" sz="1010" dirty="0"/>
          </a:p>
        </p:txBody>
      </p:sp>
      <p:sp>
        <p:nvSpPr>
          <p:cNvPr id="6" name="Text 3"/>
          <p:cNvSpPr/>
          <p:nvPr/>
        </p:nvSpPr>
        <p:spPr>
          <a:xfrm>
            <a:off x="457200" y="1694408"/>
            <a:ext cx="2609404" cy="2560290"/>
          </a:xfrm>
          <a:prstGeom prst="roundRect">
            <a:avLst>
              <a:gd name="adj" fmla="val 4464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  <a:effectLst>
            <a:outerShdw blurRad="21590" dist="762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1476077" y="1989683"/>
            <a:ext cx="571500" cy="571500"/>
          </a:xfrm>
          <a:prstGeom prst="ellipse">
            <a:avLst/>
          </a:prstGeom>
          <a:gradFill rotWithShape="1">
            <a:gsLst>
              <a:gs pos="0">
                <a:srgbClr val="EFF6FF"/>
              </a:gs>
              <a:gs pos="100000">
                <a:srgbClr val="DBEAFE"/>
              </a:gs>
            </a:gsLst>
            <a:lin ang="27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54671" y="2168277"/>
            <a:ext cx="214313" cy="214313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58496" y="2704654"/>
            <a:ext cx="1406811" cy="3866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045"/>
              </a:lnSpc>
              <a:buNone/>
            </a:pPr>
            <a:r>
              <a:rPr lang="en-US" sz="2030" b="1" kern="0" spc="-30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Continuous</a:t>
            </a:r>
            <a:endParaRPr lang="en-US" sz="2030" dirty="0"/>
          </a:p>
        </p:txBody>
      </p:sp>
      <p:sp>
        <p:nvSpPr>
          <p:cNvPr id="10" name="Text 6"/>
          <p:cNvSpPr/>
          <p:nvPr/>
        </p:nvSpPr>
        <p:spPr>
          <a:xfrm>
            <a:off x="741700" y="3148459"/>
            <a:ext cx="2040255" cy="3600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5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tracking of incident status, scope, and resolution progress</a:t>
            </a:r>
            <a:endParaRPr lang="en-US" sz="900" dirty="0"/>
          </a:p>
        </p:txBody>
      </p:sp>
      <p:sp>
        <p:nvSpPr>
          <p:cNvPr id="11" name="Text 7"/>
          <p:cNvSpPr/>
          <p:nvPr/>
        </p:nvSpPr>
        <p:spPr>
          <a:xfrm>
            <a:off x="3267224" y="1694408"/>
            <a:ext cx="2609552" cy="2560290"/>
          </a:xfrm>
          <a:prstGeom prst="roundRect">
            <a:avLst>
              <a:gd name="adj" fmla="val 4464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  <a:effectLst>
            <a:outerShdw blurRad="21590" dist="762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8"/>
          <p:cNvSpPr/>
          <p:nvPr/>
        </p:nvSpPr>
        <p:spPr>
          <a:xfrm>
            <a:off x="4286250" y="1989683"/>
            <a:ext cx="571500" cy="571500"/>
          </a:xfrm>
          <a:prstGeom prst="ellipse">
            <a:avLst/>
          </a:prstGeom>
          <a:gradFill rotWithShape="1">
            <a:gsLst>
              <a:gs pos="0">
                <a:srgbClr val="EFF6FF"/>
              </a:gs>
              <a:gs pos="100000">
                <a:srgbClr val="DBEAFE"/>
              </a:gs>
            </a:gsLst>
            <a:lin ang="27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64844" y="2168277"/>
            <a:ext cx="214313" cy="214313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891819" y="2704654"/>
            <a:ext cx="1360213" cy="3866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045"/>
              </a:lnSpc>
              <a:buNone/>
            </a:pPr>
            <a:r>
              <a:rPr lang="en-US" sz="2030" b="1" kern="0" spc="-30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Centralized</a:t>
            </a:r>
            <a:endParaRPr lang="en-US" sz="2030" dirty="0"/>
          </a:p>
        </p:txBody>
      </p:sp>
      <p:sp>
        <p:nvSpPr>
          <p:cNvPr id="15" name="Text 10"/>
          <p:cNvSpPr/>
          <p:nvPr/>
        </p:nvSpPr>
        <p:spPr>
          <a:xfrm>
            <a:off x="3551873" y="3148459"/>
            <a:ext cx="2040255" cy="3600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5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 logs, alerts, and reports into a single incident dashboard</a:t>
            </a:r>
            <a:endParaRPr lang="en-US" sz="900" dirty="0"/>
          </a:p>
        </p:txBody>
      </p:sp>
      <p:sp>
        <p:nvSpPr>
          <p:cNvPr id="16" name="Text 11"/>
          <p:cNvSpPr/>
          <p:nvPr/>
        </p:nvSpPr>
        <p:spPr>
          <a:xfrm>
            <a:off x="6077396" y="1694408"/>
            <a:ext cx="2609404" cy="2560290"/>
          </a:xfrm>
          <a:prstGeom prst="roundRect">
            <a:avLst>
              <a:gd name="adj" fmla="val 4464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  <a:effectLst>
            <a:outerShdw blurRad="21590" dist="762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2"/>
          <p:cNvSpPr/>
          <p:nvPr/>
        </p:nvSpPr>
        <p:spPr>
          <a:xfrm>
            <a:off x="7096274" y="1989683"/>
            <a:ext cx="571500" cy="571500"/>
          </a:xfrm>
          <a:prstGeom prst="ellipse">
            <a:avLst/>
          </a:prstGeom>
          <a:gradFill rotWithShape="1">
            <a:gsLst>
              <a:gs pos="0">
                <a:srgbClr val="EFF6FF"/>
              </a:gs>
              <a:gs pos="100000">
                <a:srgbClr val="DBEAFE"/>
              </a:gs>
            </a:gsLst>
            <a:lin ang="27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274868" y="2168277"/>
            <a:ext cx="214313" cy="214313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813527" y="2704654"/>
            <a:ext cx="1136993" cy="3866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045"/>
              </a:lnSpc>
              <a:buNone/>
            </a:pPr>
            <a:r>
              <a:rPr lang="en-US" sz="2030" b="1" kern="0" spc="-30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Proactive</a:t>
            </a:r>
            <a:endParaRPr lang="en-US" sz="2030" dirty="0"/>
          </a:p>
        </p:txBody>
      </p:sp>
      <p:sp>
        <p:nvSpPr>
          <p:cNvPr id="20" name="Text 14"/>
          <p:cNvSpPr/>
          <p:nvPr/>
        </p:nvSpPr>
        <p:spPr>
          <a:xfrm>
            <a:off x="6361896" y="3148459"/>
            <a:ext cx="2040255" cy="5400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5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alerting for anomalies, threshold breaches, and escalation triggers</a:t>
            </a:r>
            <a:endParaRPr lang="en-US" sz="900" dirty="0"/>
          </a:p>
        </p:txBody>
      </p:sp>
      <p:sp>
        <p:nvSpPr>
          <p:cNvPr id="21" name="Text 15"/>
          <p:cNvSpPr/>
          <p:nvPr/>
        </p:nvSpPr>
        <p:spPr>
          <a:xfrm>
            <a:off x="457200" y="4512469"/>
            <a:ext cx="8229600" cy="13841"/>
          </a:xfrm>
          <a:prstGeom prst="roundRect">
            <a:avLst>
              <a:gd name="adj" fmla="val 55054"/>
            </a:avLst>
          </a:prstGeom>
          <a:gradFill rotWithShape="1">
            <a:gsLst>
              <a:gs pos="0">
                <a:srgbClr val="3B82F6"/>
              </a:gs>
              <a:gs pos="50000">
                <a:srgbClr val="93C5FD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16"/>
          <p:cNvSpPr/>
          <p:nvPr/>
        </p:nvSpPr>
        <p:spPr>
          <a:xfrm>
            <a:off x="457200" y="4698950"/>
            <a:ext cx="43160" cy="43160"/>
          </a:xfrm>
          <a:prstGeom prst="ellipse">
            <a:avLst/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17"/>
          <p:cNvSpPr/>
          <p:nvPr/>
        </p:nvSpPr>
        <p:spPr>
          <a:xfrm>
            <a:off x="571351" y="4640610"/>
            <a:ext cx="4839437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84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feeds directly into IR-6 Reporting — incidents tracked here flow into required notifications.</a:t>
            </a:r>
            <a:endParaRPr lang="en-US" sz="84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5763"/>
            <a:ext cx="342900" cy="342900"/>
          </a:xfrm>
          <a:prstGeom prst="roundRect">
            <a:avLst>
              <a:gd name="adj" fmla="val 25185"/>
            </a:avLst>
          </a:prstGeom>
          <a:solidFill>
            <a:srgbClr val="3B82F6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3343" y="481905"/>
            <a:ext cx="150465" cy="15046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342900"/>
            <a:ext cx="2955671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3375"/>
              </a:lnSpc>
              <a:buNone/>
            </a:pPr>
            <a:r>
              <a:rPr lang="en-US" sz="2250" kern="0" spc="-3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IR-6: Incident Reporting</a:t>
            </a:r>
            <a:endParaRPr lang="en-US" sz="2250" dirty="0"/>
          </a:p>
        </p:txBody>
      </p:sp>
      <p:sp>
        <p:nvSpPr>
          <p:cNvPr id="5" name="Text 2"/>
          <p:cNvSpPr/>
          <p:nvPr/>
        </p:nvSpPr>
        <p:spPr>
          <a:xfrm>
            <a:off x="914400" y="828675"/>
            <a:ext cx="571500" cy="21580"/>
          </a:xfrm>
          <a:prstGeom prst="roundRect">
            <a:avLst>
              <a:gd name="adj" fmla="val 64736"/>
            </a:avLst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457200" y="1050875"/>
            <a:ext cx="4057650" cy="1397347"/>
          </a:xfrm>
          <a:prstGeom prst="roundRect">
            <a:avLst>
              <a:gd name="adj" fmla="val 6180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457200" y="1050875"/>
            <a:ext cx="29170" cy="1397347"/>
          </a:xfrm>
          <a:prstGeom prst="roundRect">
            <a:avLst>
              <a:gd name="adj" fmla="val 47892"/>
            </a:avLst>
          </a:prstGeom>
          <a:solidFill>
            <a:srgbClr val="3B82F6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685800" y="1179016"/>
            <a:ext cx="342900" cy="342900"/>
          </a:xfrm>
          <a:prstGeom prst="ellipse">
            <a:avLst/>
          </a:prstGeom>
          <a:solidFill>
            <a:srgbClr val="3B82F6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2956" y="1286173"/>
            <a:ext cx="128588" cy="12858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72170" y="1179016"/>
            <a:ext cx="3202942" cy="158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248"/>
              </a:lnSpc>
              <a:buNone/>
            </a:pPr>
            <a:r>
              <a:rPr lang="en-US" sz="96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to CSO &amp; FBI CJIS</a:t>
            </a:r>
            <a:endParaRPr lang="en-US" sz="960" dirty="0"/>
          </a:p>
        </p:txBody>
      </p:sp>
      <p:sp>
        <p:nvSpPr>
          <p:cNvPr id="11" name="Text 7"/>
          <p:cNvSpPr/>
          <p:nvPr/>
        </p:nvSpPr>
        <p:spPr>
          <a:xfrm>
            <a:off x="1172170" y="1351211"/>
            <a:ext cx="3234654" cy="3134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76"/>
              </a:lnSpc>
              <a:buNone/>
            </a:pPr>
            <a:r>
              <a:rPr lang="en-US" sz="84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incidents to the CJIS Systems Officer (CSO) and FBI CJIS Division per established timelines</a:t>
            </a:r>
            <a:endParaRPr lang="en-US" sz="840" dirty="0"/>
          </a:p>
        </p:txBody>
      </p:sp>
      <p:sp>
        <p:nvSpPr>
          <p:cNvPr id="12" name="Text 8"/>
          <p:cNvSpPr/>
          <p:nvPr/>
        </p:nvSpPr>
        <p:spPr>
          <a:xfrm>
            <a:off x="4629150" y="1050875"/>
            <a:ext cx="4057650" cy="1397347"/>
          </a:xfrm>
          <a:prstGeom prst="roundRect">
            <a:avLst>
              <a:gd name="adj" fmla="val 6180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9"/>
          <p:cNvSpPr/>
          <p:nvPr/>
        </p:nvSpPr>
        <p:spPr>
          <a:xfrm>
            <a:off x="4629150" y="1050875"/>
            <a:ext cx="29170" cy="1397347"/>
          </a:xfrm>
          <a:prstGeom prst="roundRect">
            <a:avLst>
              <a:gd name="adj" fmla="val 47892"/>
            </a:avLst>
          </a:prstGeom>
          <a:solidFill>
            <a:srgbClr val="3B82F6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0"/>
          <p:cNvSpPr/>
          <p:nvPr/>
        </p:nvSpPr>
        <p:spPr>
          <a:xfrm>
            <a:off x="4857750" y="1179016"/>
            <a:ext cx="342900" cy="342900"/>
          </a:xfrm>
          <a:prstGeom prst="ellipse">
            <a:avLst/>
          </a:prstGeom>
          <a:solidFill>
            <a:srgbClr val="3B82F6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964906" y="1286173"/>
            <a:ext cx="128588" cy="12858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344120" y="1179016"/>
            <a:ext cx="3202942" cy="158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248"/>
              </a:lnSpc>
              <a:buNone/>
            </a:pPr>
            <a:r>
              <a:rPr lang="en-US" sz="96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Mandated Timeframes</a:t>
            </a:r>
            <a:endParaRPr lang="en-US" sz="960" dirty="0"/>
          </a:p>
        </p:txBody>
      </p:sp>
      <p:sp>
        <p:nvSpPr>
          <p:cNvPr id="17" name="Text 12"/>
          <p:cNvSpPr/>
          <p:nvPr/>
        </p:nvSpPr>
        <p:spPr>
          <a:xfrm>
            <a:off x="5344120" y="1351211"/>
            <a:ext cx="3234654" cy="3134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76"/>
              </a:lnSpc>
              <a:buNone/>
            </a:pPr>
            <a:r>
              <a:rPr lang="en-US" sz="84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security events involving CJI within the timeframe mandated by the CSA</a:t>
            </a:r>
            <a:endParaRPr lang="en-US" sz="840" dirty="0"/>
          </a:p>
        </p:txBody>
      </p:sp>
      <p:sp>
        <p:nvSpPr>
          <p:cNvPr id="18" name="Text 13"/>
          <p:cNvSpPr/>
          <p:nvPr/>
        </p:nvSpPr>
        <p:spPr>
          <a:xfrm>
            <a:off x="457200" y="2562523"/>
            <a:ext cx="4057650" cy="1397347"/>
          </a:xfrm>
          <a:prstGeom prst="roundRect">
            <a:avLst>
              <a:gd name="adj" fmla="val 6180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4"/>
          <p:cNvSpPr/>
          <p:nvPr/>
        </p:nvSpPr>
        <p:spPr>
          <a:xfrm>
            <a:off x="457200" y="2562523"/>
            <a:ext cx="29170" cy="1397347"/>
          </a:xfrm>
          <a:prstGeom prst="roundRect">
            <a:avLst>
              <a:gd name="adj" fmla="val 47892"/>
            </a:avLst>
          </a:prstGeom>
          <a:solidFill>
            <a:srgbClr val="3B82F6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5"/>
          <p:cNvSpPr/>
          <p:nvPr/>
        </p:nvSpPr>
        <p:spPr>
          <a:xfrm>
            <a:off x="685800" y="2690664"/>
            <a:ext cx="342900" cy="342900"/>
          </a:xfrm>
          <a:prstGeom prst="ellipse">
            <a:avLst/>
          </a:prstGeom>
          <a:solidFill>
            <a:srgbClr val="3B82F6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92956" y="2797820"/>
            <a:ext cx="128588" cy="12858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172170" y="2690664"/>
            <a:ext cx="3202942" cy="158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248"/>
              </a:lnSpc>
              <a:buNone/>
            </a:pPr>
            <a:r>
              <a:rPr lang="en-US" sz="96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IR-6(1): Automated Reporting</a:t>
            </a:r>
            <a:endParaRPr lang="en-US" sz="960" dirty="0"/>
          </a:p>
        </p:txBody>
      </p:sp>
      <p:sp>
        <p:nvSpPr>
          <p:cNvPr id="23" name="Text 17"/>
          <p:cNvSpPr/>
          <p:nvPr/>
        </p:nvSpPr>
        <p:spPr>
          <a:xfrm>
            <a:off x="1172170" y="2862858"/>
            <a:ext cx="3234654" cy="3134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76"/>
              </a:lnSpc>
              <a:buNone/>
            </a:pPr>
            <a:r>
              <a:rPr lang="en-US" sz="84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automated mechanisms to assist in reporting (e.g., SIEM-generated tickets)</a:t>
            </a:r>
            <a:endParaRPr lang="en-US" sz="840" dirty="0"/>
          </a:p>
        </p:txBody>
      </p:sp>
      <p:sp>
        <p:nvSpPr>
          <p:cNvPr id="24" name="Text 18"/>
          <p:cNvSpPr/>
          <p:nvPr/>
        </p:nvSpPr>
        <p:spPr>
          <a:xfrm>
            <a:off x="4629150" y="2562523"/>
            <a:ext cx="4057650" cy="1397347"/>
          </a:xfrm>
          <a:prstGeom prst="roundRect">
            <a:avLst>
              <a:gd name="adj" fmla="val 6180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19"/>
          <p:cNvSpPr/>
          <p:nvPr/>
        </p:nvSpPr>
        <p:spPr>
          <a:xfrm>
            <a:off x="4629150" y="2562523"/>
            <a:ext cx="29170" cy="1397347"/>
          </a:xfrm>
          <a:prstGeom prst="roundRect">
            <a:avLst>
              <a:gd name="adj" fmla="val 47892"/>
            </a:avLst>
          </a:prstGeom>
          <a:solidFill>
            <a:srgbClr val="3B82F6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0"/>
          <p:cNvSpPr/>
          <p:nvPr/>
        </p:nvSpPr>
        <p:spPr>
          <a:xfrm>
            <a:off x="4857750" y="2690664"/>
            <a:ext cx="342900" cy="342900"/>
          </a:xfrm>
          <a:prstGeom prst="ellipse">
            <a:avLst/>
          </a:prstGeom>
          <a:solidFill>
            <a:srgbClr val="3B82F6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964906" y="2797820"/>
            <a:ext cx="128588" cy="128588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5344120" y="2690664"/>
            <a:ext cx="2841581" cy="158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248"/>
              </a:lnSpc>
              <a:buNone/>
            </a:pPr>
            <a:r>
              <a:rPr lang="en-US" sz="96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IR-6(3): Supply Chain Incidents</a:t>
            </a:r>
            <a:endParaRPr lang="en-US" sz="960" dirty="0"/>
          </a:p>
        </p:txBody>
      </p:sp>
      <p:sp>
        <p:nvSpPr>
          <p:cNvPr id="29" name="Text 22"/>
          <p:cNvSpPr/>
          <p:nvPr/>
        </p:nvSpPr>
        <p:spPr>
          <a:xfrm>
            <a:off x="5344120" y="2862858"/>
            <a:ext cx="2841581" cy="14927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176"/>
              </a:lnSpc>
              <a:buNone/>
            </a:pPr>
            <a:r>
              <a:rPr lang="en-US" sz="84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incidents involving third-party providers handling CJI</a:t>
            </a:r>
            <a:endParaRPr lang="en-US" sz="840" dirty="0"/>
          </a:p>
        </p:txBody>
      </p:sp>
      <p:sp>
        <p:nvSpPr>
          <p:cNvPr id="30" name="Text 23"/>
          <p:cNvSpPr/>
          <p:nvPr/>
        </p:nvSpPr>
        <p:spPr>
          <a:xfrm>
            <a:off x="457200" y="4131320"/>
            <a:ext cx="8311896" cy="139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095"/>
              </a:lnSpc>
              <a:buNone/>
            </a:pPr>
            <a:r>
              <a:rPr lang="en-US" sz="730" b="1" kern="0" spc="8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FLOW</a:t>
            </a:r>
            <a:endParaRPr lang="en-US" sz="730" dirty="0"/>
          </a:p>
        </p:txBody>
      </p:sp>
      <p:sp>
        <p:nvSpPr>
          <p:cNvPr id="31" name="Text 24"/>
          <p:cNvSpPr/>
          <p:nvPr/>
        </p:nvSpPr>
        <p:spPr>
          <a:xfrm>
            <a:off x="457200" y="4356646"/>
            <a:ext cx="8229600" cy="529084"/>
          </a:xfrm>
          <a:prstGeom prst="roundRect">
            <a:avLst>
              <a:gd name="adj" fmla="val 18963"/>
            </a:avLst>
          </a:prstGeom>
          <a:solidFill>
            <a:srgbClr val="3B82F6">
              <a:alpha val="6000"/>
            </a:srgbClr>
          </a:solidFill>
          <a:ln w="9525">
            <a:solidFill>
              <a:srgbClr val="3B82F6">
                <a:alpha val="1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2" name="Text 25"/>
          <p:cNvSpPr/>
          <p:nvPr/>
        </p:nvSpPr>
        <p:spPr>
          <a:xfrm>
            <a:off x="1841748" y="4494312"/>
            <a:ext cx="1093440" cy="253752"/>
          </a:xfrm>
          <a:prstGeom prst="roundRect">
            <a:avLst>
              <a:gd name="adj" fmla="val 22522"/>
            </a:avLst>
          </a:prstGeom>
          <a:solidFill>
            <a:srgbClr val="334155"/>
          </a:solidFill>
          <a:ln w="9525">
            <a:solidFill>
              <a:srgbClr val="3B82F6">
                <a:alpha val="30000"/>
              </a:srgbClr>
            </a:solidFill>
          </a:ln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3" name="Image 5" descr="preencoded.png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951583" y="4573042"/>
            <a:ext cx="96143" cy="96143"/>
          </a:xfrm>
          <a:prstGeom prst="rect">
            <a:avLst/>
          </a:prstGeom>
        </p:spPr>
      </p:pic>
      <p:sp>
        <p:nvSpPr>
          <p:cNvPr id="34" name="Text 26"/>
          <p:cNvSpPr/>
          <p:nvPr/>
        </p:nvSpPr>
        <p:spPr>
          <a:xfrm>
            <a:off x="2101274" y="4560987"/>
            <a:ext cx="727682" cy="1204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ctr">
              <a:lnSpc>
                <a:spcPts val="949"/>
              </a:lnSpc>
              <a:buNone/>
            </a:pPr>
            <a:r>
              <a:rPr lang="en-US" sz="73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 Detected</a:t>
            </a:r>
            <a:endParaRPr lang="en-US" sz="730" dirty="0"/>
          </a:p>
        </p:txBody>
      </p:sp>
      <p:pic>
        <p:nvPicPr>
          <p:cNvPr id="35" name="Image 6" descr="preencoded.png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978348" y="4578251"/>
            <a:ext cx="171450" cy="85725"/>
          </a:xfrm>
          <a:prstGeom prst="rect">
            <a:avLst/>
          </a:prstGeom>
        </p:spPr>
      </p:pic>
      <p:sp>
        <p:nvSpPr>
          <p:cNvPr id="36" name="Text 27"/>
          <p:cNvSpPr/>
          <p:nvPr/>
        </p:nvSpPr>
        <p:spPr>
          <a:xfrm>
            <a:off x="3192959" y="4494312"/>
            <a:ext cx="913209" cy="253752"/>
          </a:xfrm>
          <a:prstGeom prst="roundRect">
            <a:avLst>
              <a:gd name="adj" fmla="val 22522"/>
            </a:avLst>
          </a:prstGeom>
          <a:solidFill>
            <a:srgbClr val="334155"/>
          </a:solidFill>
          <a:ln w="9525">
            <a:solidFill>
              <a:srgbClr val="3B82F6">
                <a:alpha val="30000"/>
              </a:srgbClr>
            </a:solidFill>
          </a:ln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7" name="Image 7" descr="preencoded.png"/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302794" y="4573042"/>
            <a:ext cx="96143" cy="96143"/>
          </a:xfrm>
          <a:prstGeom prst="rect">
            <a:avLst/>
          </a:prstGeom>
        </p:spPr>
      </p:pic>
      <p:sp>
        <p:nvSpPr>
          <p:cNvPr id="38" name="Text 28"/>
          <p:cNvSpPr/>
          <p:nvPr/>
        </p:nvSpPr>
        <p:spPr>
          <a:xfrm>
            <a:off x="3453385" y="4560987"/>
            <a:ext cx="545649" cy="1204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ctr">
              <a:lnSpc>
                <a:spcPts val="949"/>
              </a:lnSpc>
              <a:buNone/>
            </a:pPr>
            <a:r>
              <a:rPr lang="en-US" sz="73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CSO Notified</a:t>
            </a:r>
            <a:endParaRPr lang="en-US" sz="730" dirty="0"/>
          </a:p>
        </p:txBody>
      </p:sp>
      <p:pic>
        <p:nvPicPr>
          <p:cNvPr id="39" name="Image 8" descr="preencoded.png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149328" y="4578251"/>
            <a:ext cx="171450" cy="85725"/>
          </a:xfrm>
          <a:prstGeom prst="rect">
            <a:avLst/>
          </a:prstGeom>
        </p:spPr>
      </p:pic>
      <p:sp>
        <p:nvSpPr>
          <p:cNvPr id="40" name="Text 29"/>
          <p:cNvSpPr/>
          <p:nvPr/>
        </p:nvSpPr>
        <p:spPr>
          <a:xfrm>
            <a:off x="4363938" y="4494312"/>
            <a:ext cx="1432768" cy="253752"/>
          </a:xfrm>
          <a:prstGeom prst="roundRect">
            <a:avLst>
              <a:gd name="adj" fmla="val 22522"/>
            </a:avLst>
          </a:prstGeom>
          <a:solidFill>
            <a:srgbClr val="334155"/>
          </a:solidFill>
          <a:ln w="9525">
            <a:solidFill>
              <a:srgbClr val="3B82F6">
                <a:alpha val="30000"/>
              </a:srgbClr>
            </a:solidFill>
          </a:ln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473773" y="4573042"/>
            <a:ext cx="96143" cy="96143"/>
          </a:xfrm>
          <a:prstGeom prst="rect">
            <a:avLst/>
          </a:prstGeom>
        </p:spPr>
      </p:pic>
      <p:sp>
        <p:nvSpPr>
          <p:cNvPr id="42" name="Text 30"/>
          <p:cNvSpPr/>
          <p:nvPr/>
        </p:nvSpPr>
        <p:spPr>
          <a:xfrm>
            <a:off x="4621767" y="4560987"/>
            <a:ext cx="1070403" cy="1204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ctr">
              <a:lnSpc>
                <a:spcPts val="949"/>
              </a:lnSpc>
              <a:buNone/>
            </a:pPr>
            <a:r>
              <a:rPr lang="en-US" sz="73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FBI CJIS Division Notified</a:t>
            </a:r>
            <a:endParaRPr lang="en-US" sz="730" dirty="0"/>
          </a:p>
        </p:txBody>
      </p:sp>
      <p:pic>
        <p:nvPicPr>
          <p:cNvPr id="43" name="Image 10" descr="preencoded.png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5839867" y="4578251"/>
            <a:ext cx="171450" cy="85725"/>
          </a:xfrm>
          <a:prstGeom prst="rect">
            <a:avLst/>
          </a:prstGeom>
        </p:spPr>
      </p:pic>
      <p:sp>
        <p:nvSpPr>
          <p:cNvPr id="44" name="Text 31"/>
          <p:cNvSpPr/>
          <p:nvPr/>
        </p:nvSpPr>
        <p:spPr>
          <a:xfrm>
            <a:off x="6054477" y="4494312"/>
            <a:ext cx="1247775" cy="253752"/>
          </a:xfrm>
          <a:prstGeom prst="roundRect">
            <a:avLst>
              <a:gd name="adj" fmla="val 22522"/>
            </a:avLst>
          </a:prstGeom>
          <a:solidFill>
            <a:srgbClr val="334155"/>
          </a:solidFill>
          <a:ln w="9525">
            <a:solidFill>
              <a:srgbClr val="3B82F6">
                <a:alpha val="30000"/>
              </a:srgbClr>
            </a:solidFill>
          </a:ln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5" name="Image 11" descr="preencoded.png"/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6164312" y="4573042"/>
            <a:ext cx="96143" cy="96143"/>
          </a:xfrm>
          <a:prstGeom prst="rect">
            <a:avLst/>
          </a:prstGeom>
        </p:spPr>
      </p:pic>
      <p:sp>
        <p:nvSpPr>
          <p:cNvPr id="46" name="Text 32"/>
          <p:cNvSpPr/>
          <p:nvPr/>
        </p:nvSpPr>
        <p:spPr>
          <a:xfrm>
            <a:off x="6313231" y="4560987"/>
            <a:ext cx="883560" cy="1204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ctr">
              <a:lnSpc>
                <a:spcPts val="949"/>
              </a:lnSpc>
              <a:buNone/>
            </a:pPr>
            <a:r>
              <a:rPr lang="en-US" sz="73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Remediation Tracked</a:t>
            </a:r>
            <a:endParaRPr lang="en-US" sz="73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0050" y="378768"/>
            <a:ext cx="314920" cy="314920"/>
          </a:xfrm>
          <a:prstGeom prst="roundRect">
            <a:avLst>
              <a:gd name="adj" fmla="val 22584"/>
            </a:avLst>
          </a:prstGeom>
          <a:solidFill>
            <a:srgbClr val="3B82F6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8007" y="466725"/>
            <a:ext cx="139005" cy="13900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9270" y="342900"/>
            <a:ext cx="4209310" cy="38665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3045"/>
              </a:lnSpc>
              <a:buNone/>
            </a:pPr>
            <a:r>
              <a:rPr lang="en-US" sz="2030" kern="0" spc="-41" dirty="0">
                <a:solidFill>
                  <a:srgbClr val="1E293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IR-7: </a:t>
            </a:r>
            <a:r>
              <a:rPr lang="en-US" sz="2030" b="1" kern="0" spc="-41" dirty="0">
                <a:solidFill>
                  <a:srgbClr val="1E293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Incident Response Assistance</a:t>
            </a:r>
            <a:endParaRPr lang="en-US" sz="2030" dirty="0"/>
          </a:p>
        </p:txBody>
      </p:sp>
      <p:sp>
        <p:nvSpPr>
          <p:cNvPr id="5" name="Text 2"/>
          <p:cNvSpPr/>
          <p:nvPr/>
        </p:nvSpPr>
        <p:spPr>
          <a:xfrm>
            <a:off x="400050" y="987326"/>
            <a:ext cx="4014490" cy="3337173"/>
          </a:xfrm>
          <a:prstGeom prst="roundRect">
            <a:avLst>
              <a:gd name="adj" fmla="val 3425"/>
            </a:avLst>
          </a:prstGeom>
          <a:solidFill>
            <a:srgbClr val="FFFFFF"/>
          </a:solidFill>
          <a:ln/>
          <a:effectLst>
            <a:outerShdw blurRad="171450" dist="29210" dir="5400000" algn="bl" rotWithShape="0">
              <a:srgbClr val="1E293B">
                <a:alpha val="7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3"/>
          <p:cNvSpPr/>
          <p:nvPr/>
        </p:nvSpPr>
        <p:spPr>
          <a:xfrm>
            <a:off x="400050" y="996851"/>
            <a:ext cx="401449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4409777" y="987326"/>
            <a:ext cx="0" cy="3337173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400050" y="4319736"/>
            <a:ext cx="401449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04813" y="987326"/>
            <a:ext cx="0" cy="3337173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638175" y="1264146"/>
            <a:ext cx="342900" cy="342900"/>
          </a:xfrm>
          <a:prstGeom prst="roundRect">
            <a:avLst>
              <a:gd name="adj" fmla="val 25185"/>
            </a:avLst>
          </a:prstGeom>
          <a:solidFill>
            <a:srgbClr val="DBEAFE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0122" y="1366093"/>
            <a:ext cx="139005" cy="13900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81385" y="1317427"/>
            <a:ext cx="1402001" cy="2361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860"/>
              </a:lnSpc>
              <a:buNone/>
            </a:pPr>
            <a:r>
              <a:rPr lang="en-US" sz="1240" b="1" kern="0" spc="-12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Internal Resources</a:t>
            </a:r>
            <a:endParaRPr lang="en-US" sz="1240" dirty="0"/>
          </a:p>
        </p:txBody>
      </p:sp>
      <p:sp>
        <p:nvSpPr>
          <p:cNvPr id="13" name="Text 9"/>
          <p:cNvSpPr/>
          <p:nvPr/>
        </p:nvSpPr>
        <p:spPr>
          <a:xfrm>
            <a:off x="638175" y="1864816"/>
            <a:ext cx="57150" cy="57150"/>
          </a:xfrm>
          <a:prstGeom prst="ellipse">
            <a:avLst/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0"/>
          <p:cNvSpPr/>
          <p:nvPr/>
        </p:nvSpPr>
        <p:spPr>
          <a:xfrm>
            <a:off x="781645" y="1807666"/>
            <a:ext cx="2034232" cy="1830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442"/>
              </a:lnSpc>
              <a:buNone/>
            </a:pPr>
            <a:r>
              <a:rPr lang="en-US" sz="93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Designated IR team or point of contact</a:t>
            </a:r>
            <a:endParaRPr lang="en-US" sz="930" dirty="0"/>
          </a:p>
        </p:txBody>
      </p:sp>
      <p:sp>
        <p:nvSpPr>
          <p:cNvPr id="15" name="Text 11"/>
          <p:cNvSpPr/>
          <p:nvPr/>
        </p:nvSpPr>
        <p:spPr>
          <a:xfrm>
            <a:off x="638175" y="2176016"/>
            <a:ext cx="57150" cy="57150"/>
          </a:xfrm>
          <a:prstGeom prst="ellipse">
            <a:avLst/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2"/>
          <p:cNvSpPr/>
          <p:nvPr/>
        </p:nvSpPr>
        <p:spPr>
          <a:xfrm>
            <a:off x="781645" y="2118866"/>
            <a:ext cx="2087294" cy="1830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442"/>
              </a:lnSpc>
              <a:buNone/>
            </a:pPr>
            <a:r>
              <a:rPr lang="en-US" sz="93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desk integration for incident intake</a:t>
            </a:r>
            <a:endParaRPr lang="en-US" sz="930" dirty="0"/>
          </a:p>
        </p:txBody>
      </p:sp>
      <p:sp>
        <p:nvSpPr>
          <p:cNvPr id="17" name="Text 13"/>
          <p:cNvSpPr/>
          <p:nvPr/>
        </p:nvSpPr>
        <p:spPr>
          <a:xfrm>
            <a:off x="638175" y="2487216"/>
            <a:ext cx="57150" cy="57150"/>
          </a:xfrm>
          <a:prstGeom prst="ellipse">
            <a:avLst/>
          </a:prstGeom>
          <a:solidFill>
            <a:srgbClr val="3B82F6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4"/>
          <p:cNvSpPr/>
          <p:nvPr/>
        </p:nvSpPr>
        <p:spPr>
          <a:xfrm>
            <a:off x="781645" y="2430066"/>
            <a:ext cx="2113599" cy="1830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442"/>
              </a:lnSpc>
              <a:buNone/>
            </a:pPr>
            <a:r>
              <a:rPr lang="en-US" sz="93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On-call rotation for after-hours response</a:t>
            </a:r>
            <a:endParaRPr lang="en-US" sz="930" dirty="0"/>
          </a:p>
        </p:txBody>
      </p:sp>
      <p:sp>
        <p:nvSpPr>
          <p:cNvPr id="19" name="Text 15"/>
          <p:cNvSpPr/>
          <p:nvPr/>
        </p:nvSpPr>
        <p:spPr>
          <a:xfrm>
            <a:off x="4565005" y="2090738"/>
            <a:ext cx="13841" cy="42922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100000">
                <a:srgbClr val="CBD5E1"/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6"/>
          <p:cNvSpPr/>
          <p:nvPr/>
        </p:nvSpPr>
        <p:spPr>
          <a:xfrm>
            <a:off x="4436120" y="2519958"/>
            <a:ext cx="271760" cy="271760"/>
          </a:xfrm>
          <a:prstGeom prst="ellipse">
            <a:avLst/>
          </a:prstGeom>
          <a:solidFill>
            <a:srgbClr val="E2E8F0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23929" y="2607766"/>
            <a:ext cx="96143" cy="96143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4565005" y="2791718"/>
            <a:ext cx="13841" cy="429220"/>
          </a:xfrm>
          <a:prstGeom prst="rect">
            <a:avLst/>
          </a:prstGeom>
          <a:gradFill rotWithShape="1">
            <a:gsLst>
              <a:gs pos="0">
                <a:srgbClr val="CBD5E1"/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18"/>
          <p:cNvSpPr/>
          <p:nvPr/>
        </p:nvSpPr>
        <p:spPr>
          <a:xfrm>
            <a:off x="4729460" y="987326"/>
            <a:ext cx="4014490" cy="3337173"/>
          </a:xfrm>
          <a:prstGeom prst="roundRect">
            <a:avLst>
              <a:gd name="adj" fmla="val 3425"/>
            </a:avLst>
          </a:prstGeom>
          <a:solidFill>
            <a:srgbClr val="FFFFFF"/>
          </a:solidFill>
          <a:ln/>
          <a:effectLst>
            <a:outerShdw blurRad="171450" dist="29210" dir="5400000" algn="bl" rotWithShape="0">
              <a:srgbClr val="1E293B">
                <a:alpha val="7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Shape 19"/>
          <p:cNvSpPr/>
          <p:nvPr/>
        </p:nvSpPr>
        <p:spPr>
          <a:xfrm>
            <a:off x="4729460" y="996851"/>
            <a:ext cx="4014490" cy="0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8739188" y="987326"/>
            <a:ext cx="0" cy="3337173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4729460" y="4319736"/>
            <a:ext cx="401449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4734223" y="987326"/>
            <a:ext cx="0" cy="3337173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4967585" y="1264146"/>
            <a:ext cx="342900" cy="342900"/>
          </a:xfrm>
          <a:prstGeom prst="roundRect">
            <a:avLst>
              <a:gd name="adj" fmla="val 25185"/>
            </a:avLst>
          </a:prstGeom>
          <a:solidFill>
            <a:srgbClr val="D1FAE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69532" y="1366093"/>
            <a:ext cx="139005" cy="139005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5410795" y="1317427"/>
            <a:ext cx="1455063" cy="2361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860"/>
              </a:lnSpc>
              <a:buNone/>
            </a:pPr>
            <a:r>
              <a:rPr lang="en-US" sz="1240" b="1" kern="0" spc="-12" dirty="0">
                <a:solidFill>
                  <a:srgbClr val="0596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External Resources</a:t>
            </a:r>
            <a:endParaRPr lang="en-US" sz="1240" dirty="0"/>
          </a:p>
        </p:txBody>
      </p:sp>
      <p:sp>
        <p:nvSpPr>
          <p:cNvPr id="31" name="Text 25"/>
          <p:cNvSpPr/>
          <p:nvPr/>
        </p:nvSpPr>
        <p:spPr>
          <a:xfrm>
            <a:off x="4967585" y="1864816"/>
            <a:ext cx="57150" cy="57150"/>
          </a:xfrm>
          <a:prstGeom prst="ellipse">
            <a:avLst/>
          </a:prstGeom>
          <a:solidFill>
            <a:srgbClr val="10B981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2" name="Text 26"/>
          <p:cNvSpPr/>
          <p:nvPr/>
        </p:nvSpPr>
        <p:spPr>
          <a:xfrm>
            <a:off x="5111055" y="1807666"/>
            <a:ext cx="2438282" cy="1830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442"/>
              </a:lnSpc>
              <a:buNone/>
            </a:pPr>
            <a:r>
              <a:rPr lang="en-US" sz="93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FBI CJIS Division assistance and coordination</a:t>
            </a:r>
            <a:endParaRPr lang="en-US" sz="930" dirty="0"/>
          </a:p>
        </p:txBody>
      </p:sp>
      <p:sp>
        <p:nvSpPr>
          <p:cNvPr id="33" name="Text 27"/>
          <p:cNvSpPr/>
          <p:nvPr/>
        </p:nvSpPr>
        <p:spPr>
          <a:xfrm>
            <a:off x="4967585" y="2176016"/>
            <a:ext cx="57150" cy="57150"/>
          </a:xfrm>
          <a:prstGeom prst="ellipse">
            <a:avLst/>
          </a:prstGeom>
          <a:solidFill>
            <a:srgbClr val="10B981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4" name="Text 28"/>
          <p:cNvSpPr/>
          <p:nvPr/>
        </p:nvSpPr>
        <p:spPr>
          <a:xfrm>
            <a:off x="5111055" y="2118866"/>
            <a:ext cx="3462665" cy="3844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42"/>
              </a:lnSpc>
              <a:buNone/>
            </a:pPr>
            <a:r>
              <a:rPr lang="en-US" sz="93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IR-7(1):</a:t>
            </a:r>
            <a:r>
              <a:rPr lang="en-US" sz="93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Automation support — direct links to CJIS SOC for real-time advisories</a:t>
            </a:r>
            <a:endParaRPr lang="en-US" sz="930" dirty="0"/>
          </a:p>
        </p:txBody>
      </p:sp>
      <p:sp>
        <p:nvSpPr>
          <p:cNvPr id="35" name="Text 29"/>
          <p:cNvSpPr/>
          <p:nvPr/>
        </p:nvSpPr>
        <p:spPr>
          <a:xfrm>
            <a:off x="4967585" y="2670274"/>
            <a:ext cx="57150" cy="57150"/>
          </a:xfrm>
          <a:prstGeom prst="ellipse">
            <a:avLst/>
          </a:prstGeom>
          <a:solidFill>
            <a:srgbClr val="10B981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6" name="Text 30"/>
          <p:cNvSpPr/>
          <p:nvPr/>
        </p:nvSpPr>
        <p:spPr>
          <a:xfrm>
            <a:off x="5111055" y="2613124"/>
            <a:ext cx="2637301" cy="1830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442"/>
              </a:lnSpc>
              <a:buNone/>
            </a:pPr>
            <a:r>
              <a:rPr lang="en-US" sz="93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Third-party forensics and legal counsel as needed</a:t>
            </a:r>
            <a:endParaRPr lang="en-US" sz="930" dirty="0"/>
          </a:p>
        </p:txBody>
      </p:sp>
      <p:sp>
        <p:nvSpPr>
          <p:cNvPr id="37" name="Text 31"/>
          <p:cNvSpPr/>
          <p:nvPr/>
        </p:nvSpPr>
        <p:spPr>
          <a:xfrm>
            <a:off x="400050" y="4525119"/>
            <a:ext cx="8510778" cy="360611"/>
          </a:xfrm>
          <a:prstGeom prst="rect">
            <a:avLst/>
          </a:prstGeom>
          <a:solidFill>
            <a:srgbClr val="DBEAFE"/>
          </a:solidFill>
          <a:ln/>
        </p:spPr>
        <p:txBody>
          <a:bodyPr wrap="none" lIns="324743" tIns="100330" rIns="171450" bIns="100330" rtlCol="0" anchor="t"/>
          <a:lstStyle/>
          <a:p>
            <a:pPr marL="0" indent="0" algn="l">
              <a:buNone/>
            </a:pPr>
            <a:r>
              <a:rPr lang="en-US" sz="840" dirty="0">
                <a:solidFill>
                  <a:srgbClr val="1E40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Assistance resources must be available to all users, documented, and tested regularly.</a:t>
            </a:r>
            <a:endParaRPr lang="en-US" sz="840" dirty="0"/>
          </a:p>
        </p:txBody>
      </p:sp>
      <p:sp>
        <p:nvSpPr>
          <p:cNvPr id="38" name="Shape 32"/>
          <p:cNvSpPr/>
          <p:nvPr/>
        </p:nvSpPr>
        <p:spPr>
          <a:xfrm>
            <a:off x="414338" y="4525119"/>
            <a:ext cx="0" cy="360611"/>
          </a:xfrm>
          <a:prstGeom prst="line">
            <a:avLst/>
          </a:prstGeom>
          <a:noFill/>
          <a:ln w="28575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9" name="Image 4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00075" y="4657353"/>
            <a:ext cx="96143" cy="9614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1618"/>
            <a:ext cx="314920" cy="314920"/>
          </a:xfrm>
          <a:prstGeom prst="roundRect">
            <a:avLst>
              <a:gd name="adj" fmla="val 22584"/>
            </a:avLst>
          </a:prstGeom>
          <a:solidFill>
            <a:srgbClr val="3B82F6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5157" y="409575"/>
            <a:ext cx="139005" cy="13900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72430" y="285750"/>
            <a:ext cx="3276747" cy="38665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3045"/>
              </a:lnSpc>
              <a:buNone/>
            </a:pPr>
            <a:r>
              <a:rPr lang="en-US" sz="2030" kern="0" spc="-30" dirty="0">
                <a:solidFill>
                  <a:srgbClr val="F1F5F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IR-8: Incident Response Plan</a:t>
            </a:r>
            <a:endParaRPr lang="en-US" sz="2030" dirty="0"/>
          </a:p>
        </p:txBody>
      </p:sp>
      <p:sp>
        <p:nvSpPr>
          <p:cNvPr id="5" name="Text 2"/>
          <p:cNvSpPr/>
          <p:nvPr/>
        </p:nvSpPr>
        <p:spPr>
          <a:xfrm>
            <a:off x="457200" y="729555"/>
            <a:ext cx="8229600" cy="13841"/>
          </a:xfrm>
          <a:prstGeom prst="rect">
            <a:avLst/>
          </a:prstGeom>
          <a:gradFill rotWithShape="1">
            <a:gsLst>
              <a:gs pos="0">
                <a:srgbClr val="3B82F6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1251868"/>
            <a:ext cx="6858000" cy="262503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143375" y="1942654"/>
            <a:ext cx="857250" cy="857250"/>
          </a:xfrm>
          <a:prstGeom prst="ellipse">
            <a:avLst/>
          </a:prstGeom>
          <a:solidFill>
            <a:srgbClr val="3B82F6">
              <a:alpha val="12000"/>
            </a:srgbClr>
          </a:solidFill>
          <a:ln w="9525">
            <a:solidFill>
              <a:srgbClr val="3B82F6">
                <a:alpha val="3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32399" y="2231678"/>
            <a:ext cx="279053" cy="279053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4362008" y="2885629"/>
            <a:ext cx="419984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680" b="1" kern="0" spc="8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 PLAN</a:t>
            </a:r>
            <a:endParaRPr lang="en-US" sz="1200" dirty="0"/>
          </a:p>
        </p:txBody>
      </p:sp>
      <p:sp>
        <p:nvSpPr>
          <p:cNvPr id="10" name="Text 5"/>
          <p:cNvSpPr/>
          <p:nvPr/>
        </p:nvSpPr>
        <p:spPr>
          <a:xfrm>
            <a:off x="457200" y="957858"/>
            <a:ext cx="1572220" cy="860227"/>
          </a:xfrm>
          <a:prstGeom prst="roundRect">
            <a:avLst>
              <a:gd name="adj" fmla="val 10039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Shape 6"/>
          <p:cNvSpPr/>
          <p:nvPr/>
        </p:nvSpPr>
        <p:spPr>
          <a:xfrm>
            <a:off x="466725" y="957858"/>
            <a:ext cx="0" cy="860227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0550" y="1178272"/>
            <a:ext cx="66824" cy="96143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714524" y="1058168"/>
            <a:ext cx="1224608" cy="3159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85"/>
              </a:lnSpc>
              <a:spcAft>
                <a:spcPts val="280"/>
              </a:spcAft>
              <a:buNone/>
            </a:pPr>
            <a:r>
              <a:rPr lang="en-US" sz="790" b="1" kern="0" spc="30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1. STRUCTURE &amp; ORGANIZATION</a:t>
            </a:r>
            <a:endParaRPr lang="en-US" sz="790" dirty="0"/>
          </a:p>
        </p:txBody>
      </p:sp>
      <p:sp>
        <p:nvSpPr>
          <p:cNvPr id="14" name="Text 8"/>
          <p:cNvSpPr/>
          <p:nvPr/>
        </p:nvSpPr>
        <p:spPr>
          <a:xfrm>
            <a:off x="590550" y="1437680"/>
            <a:ext cx="1351062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Roles, responsibilities, and authority</a:t>
            </a:r>
            <a:endParaRPr lang="en-US" sz="760" dirty="0"/>
          </a:p>
        </p:txBody>
      </p:sp>
      <p:sp>
        <p:nvSpPr>
          <p:cNvPr id="15" name="Text 9"/>
          <p:cNvSpPr/>
          <p:nvPr/>
        </p:nvSpPr>
        <p:spPr>
          <a:xfrm>
            <a:off x="7114580" y="957858"/>
            <a:ext cx="1572220" cy="849809"/>
          </a:xfrm>
          <a:prstGeom prst="roundRect">
            <a:avLst>
              <a:gd name="adj" fmla="val 10162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Shape 10"/>
          <p:cNvSpPr/>
          <p:nvPr/>
        </p:nvSpPr>
        <p:spPr>
          <a:xfrm>
            <a:off x="7124105" y="957858"/>
            <a:ext cx="0" cy="849809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247930" y="1102965"/>
            <a:ext cx="96143" cy="96143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7401223" y="1058168"/>
            <a:ext cx="730087" cy="15046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185"/>
              </a:lnSpc>
              <a:spcAft>
                <a:spcPts val="280"/>
              </a:spcAft>
              <a:buNone/>
            </a:pPr>
            <a:r>
              <a:rPr lang="en-US" sz="790" b="1" kern="0" spc="30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2. APPROACH</a:t>
            </a:r>
            <a:endParaRPr lang="en-US" sz="790" dirty="0"/>
          </a:p>
        </p:txBody>
      </p:sp>
      <p:sp>
        <p:nvSpPr>
          <p:cNvPr id="19" name="Text 12"/>
          <p:cNvSpPr/>
          <p:nvPr/>
        </p:nvSpPr>
        <p:spPr>
          <a:xfrm>
            <a:off x="7247930" y="1287214"/>
            <a:ext cx="1351062" cy="4411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plan fits into the agency mission and overall security architecture</a:t>
            </a:r>
            <a:endParaRPr lang="en-US" sz="760" dirty="0"/>
          </a:p>
        </p:txBody>
      </p:sp>
      <p:sp>
        <p:nvSpPr>
          <p:cNvPr id="20" name="Text 13"/>
          <p:cNvSpPr/>
          <p:nvPr/>
        </p:nvSpPr>
        <p:spPr>
          <a:xfrm>
            <a:off x="457200" y="2243138"/>
            <a:ext cx="1572220" cy="860227"/>
          </a:xfrm>
          <a:prstGeom prst="roundRect">
            <a:avLst>
              <a:gd name="adj" fmla="val 10039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Shape 14"/>
          <p:cNvSpPr/>
          <p:nvPr/>
        </p:nvSpPr>
        <p:spPr>
          <a:xfrm>
            <a:off x="466725" y="2243138"/>
            <a:ext cx="0" cy="860227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90550" y="2463552"/>
            <a:ext cx="71586" cy="96143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719286" y="2343448"/>
            <a:ext cx="1219751" cy="3159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85"/>
              </a:lnSpc>
              <a:spcAft>
                <a:spcPts val="280"/>
              </a:spcAft>
              <a:buNone/>
            </a:pPr>
            <a:r>
              <a:rPr lang="en-US" sz="790" b="1" kern="0" spc="30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3. RESOURCE REQUIREMENTS</a:t>
            </a:r>
            <a:endParaRPr lang="en-US" sz="790" dirty="0"/>
          </a:p>
        </p:txBody>
      </p:sp>
      <p:sp>
        <p:nvSpPr>
          <p:cNvPr id="24" name="Text 16"/>
          <p:cNvSpPr/>
          <p:nvPr/>
        </p:nvSpPr>
        <p:spPr>
          <a:xfrm>
            <a:off x="590550" y="2722959"/>
            <a:ext cx="1351062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Personnel, tools, training, and budget</a:t>
            </a:r>
            <a:endParaRPr lang="en-US" sz="760" dirty="0"/>
          </a:p>
        </p:txBody>
      </p:sp>
      <p:sp>
        <p:nvSpPr>
          <p:cNvPr id="25" name="Text 17"/>
          <p:cNvSpPr/>
          <p:nvPr/>
        </p:nvSpPr>
        <p:spPr>
          <a:xfrm>
            <a:off x="7114580" y="2243138"/>
            <a:ext cx="1572220" cy="860227"/>
          </a:xfrm>
          <a:prstGeom prst="roundRect">
            <a:avLst>
              <a:gd name="adj" fmla="val 10039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Shape 18"/>
          <p:cNvSpPr/>
          <p:nvPr/>
        </p:nvSpPr>
        <p:spPr>
          <a:xfrm>
            <a:off x="7124105" y="2243138"/>
            <a:ext cx="0" cy="860227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247930" y="2463552"/>
            <a:ext cx="83790" cy="96143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7388870" y="2343448"/>
            <a:ext cx="1207303" cy="3159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85"/>
              </a:lnSpc>
              <a:spcAft>
                <a:spcPts val="280"/>
              </a:spcAft>
              <a:buNone/>
            </a:pPr>
            <a:r>
              <a:rPr lang="en-US" sz="790" b="1" kern="0" spc="30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4. COMMUNICATION PLAN</a:t>
            </a:r>
            <a:endParaRPr lang="en-US" sz="790" dirty="0"/>
          </a:p>
        </p:txBody>
      </p:sp>
      <p:sp>
        <p:nvSpPr>
          <p:cNvPr id="29" name="Text 20"/>
          <p:cNvSpPr/>
          <p:nvPr/>
        </p:nvSpPr>
        <p:spPr>
          <a:xfrm>
            <a:off x="7247930" y="2722959"/>
            <a:ext cx="1351062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notifications, external reporting, and media handling</a:t>
            </a:r>
            <a:endParaRPr lang="en-US" sz="760" dirty="0"/>
          </a:p>
        </p:txBody>
      </p:sp>
      <p:sp>
        <p:nvSpPr>
          <p:cNvPr id="30" name="Text 21"/>
          <p:cNvSpPr/>
          <p:nvPr/>
        </p:nvSpPr>
        <p:spPr>
          <a:xfrm>
            <a:off x="3785890" y="3492698"/>
            <a:ext cx="1572220" cy="849809"/>
          </a:xfrm>
          <a:prstGeom prst="roundRect">
            <a:avLst>
              <a:gd name="adj" fmla="val 10162"/>
            </a:avLst>
          </a:prstGeom>
          <a:solidFill>
            <a:srgbClr val="334155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Shape 22"/>
          <p:cNvSpPr/>
          <p:nvPr/>
        </p:nvSpPr>
        <p:spPr>
          <a:xfrm>
            <a:off x="3795415" y="3492698"/>
            <a:ext cx="0" cy="849809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919240" y="3637806"/>
            <a:ext cx="96143" cy="96143"/>
          </a:xfrm>
          <a:prstGeom prst="rect">
            <a:avLst/>
          </a:prstGeom>
        </p:spPr>
      </p:pic>
      <p:sp>
        <p:nvSpPr>
          <p:cNvPr id="33" name="Text 23"/>
          <p:cNvSpPr/>
          <p:nvPr/>
        </p:nvSpPr>
        <p:spPr>
          <a:xfrm>
            <a:off x="4072533" y="3593009"/>
            <a:ext cx="606226" cy="15046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185"/>
              </a:lnSpc>
              <a:spcAft>
                <a:spcPts val="280"/>
              </a:spcAft>
              <a:buNone/>
            </a:pPr>
            <a:r>
              <a:rPr lang="en-US" sz="790" b="1" kern="0" spc="30" dirty="0">
                <a:solidFill>
                  <a:srgbClr val="3B82F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5. METRICS</a:t>
            </a:r>
            <a:endParaRPr lang="en-US" sz="790" dirty="0"/>
          </a:p>
        </p:txBody>
      </p:sp>
      <p:sp>
        <p:nvSpPr>
          <p:cNvPr id="34" name="Text 24"/>
          <p:cNvSpPr/>
          <p:nvPr/>
        </p:nvSpPr>
        <p:spPr>
          <a:xfrm>
            <a:off x="3919240" y="3822055"/>
            <a:ext cx="1351062" cy="4411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incident response effectiveness is measured and improved</a:t>
            </a:r>
            <a:endParaRPr lang="en-US" sz="760" dirty="0"/>
          </a:p>
        </p:txBody>
      </p:sp>
      <p:sp>
        <p:nvSpPr>
          <p:cNvPr id="35" name="Text 25"/>
          <p:cNvSpPr/>
          <p:nvPr/>
        </p:nvSpPr>
        <p:spPr>
          <a:xfrm>
            <a:off x="2286000" y="4455319"/>
            <a:ext cx="4572000" cy="473571"/>
          </a:xfrm>
          <a:prstGeom prst="roundRect">
            <a:avLst>
              <a:gd name="adj" fmla="val 12068"/>
            </a:avLst>
          </a:prstGeom>
          <a:solidFill>
            <a:srgbClr val="3B82F6">
              <a:alpha val="8000"/>
            </a:srgbClr>
          </a:solidFill>
          <a:ln w="9525">
            <a:solidFill>
              <a:srgbClr val="3B82F6">
                <a:alpha val="2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466975" y="4644033"/>
            <a:ext cx="94059" cy="96143"/>
          </a:xfrm>
          <a:prstGeom prst="rect">
            <a:avLst/>
          </a:prstGeom>
        </p:spPr>
      </p:pic>
      <p:sp>
        <p:nvSpPr>
          <p:cNvPr id="37" name="Text 26"/>
          <p:cNvSpPr/>
          <p:nvPr/>
        </p:nvSpPr>
        <p:spPr>
          <a:xfrm>
            <a:off x="2632025" y="4535835"/>
            <a:ext cx="4125900" cy="3281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230"/>
              </a:lnSpc>
              <a:buNone/>
            </a:pPr>
            <a:r>
              <a:rPr lang="en-US" sz="82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IR-8(1): Review and update the IR plan at least annually and after any significant incident.</a:t>
            </a:r>
            <a:endParaRPr lang="en-US" sz="8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722</Words>
  <Application>Microsoft Office PowerPoint</Application>
  <PresentationFormat>On-screen Show (16:9)</PresentationFormat>
  <Paragraphs>116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subject>PptxGenJS Presentation</dc:subject>
  <dc:creator>William.Frame@dps.texas.gov</dc:creator>
  <cp:lastModifiedBy>Frame, William</cp:lastModifiedBy>
  <cp:revision>4</cp:revision>
  <dcterms:created xsi:type="dcterms:W3CDTF">2026-03-30T14:55:23Z</dcterms:created>
  <dcterms:modified xsi:type="dcterms:W3CDTF">2026-04-06T17:14:14Z</dcterms:modified>
</cp:coreProperties>
</file>