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0"/>
  </p:notesMasterIdLst>
  <p:handoutMasterIdLst>
    <p:handoutMasterId r:id="rId71"/>
  </p:handoutMasterIdLst>
  <p:sldIdLst>
    <p:sldId id="1431" r:id="rId5"/>
    <p:sldId id="1469" r:id="rId6"/>
    <p:sldId id="1848" r:id="rId7"/>
    <p:sldId id="1454" r:id="rId8"/>
    <p:sldId id="1865" r:id="rId9"/>
    <p:sldId id="1455" r:id="rId10"/>
    <p:sldId id="1470" r:id="rId11"/>
    <p:sldId id="1473" r:id="rId12"/>
    <p:sldId id="1472" r:id="rId13"/>
    <p:sldId id="1477" r:id="rId14"/>
    <p:sldId id="1481" r:id="rId15"/>
    <p:sldId id="1478" r:id="rId16"/>
    <p:sldId id="1487" r:id="rId17"/>
    <p:sldId id="1482" r:id="rId18"/>
    <p:sldId id="1484" r:id="rId19"/>
    <p:sldId id="1851" r:id="rId20"/>
    <p:sldId id="1474" r:id="rId21"/>
    <p:sldId id="1437" r:id="rId22"/>
    <p:sldId id="1488" r:id="rId23"/>
    <p:sldId id="1491" r:id="rId24"/>
    <p:sldId id="1523" r:id="rId25"/>
    <p:sldId id="1526" r:id="rId26"/>
    <p:sldId id="1528" r:id="rId27"/>
    <p:sldId id="1500" r:id="rId28"/>
    <p:sldId id="1501" r:id="rId29"/>
    <p:sldId id="1835" r:id="rId30"/>
    <p:sldId id="1519" r:id="rId31"/>
    <p:sldId id="1508" r:id="rId32"/>
    <p:sldId id="1521" r:id="rId33"/>
    <p:sldId id="1785" r:id="rId34"/>
    <p:sldId id="1868" r:id="rId35"/>
    <p:sldId id="1518" r:id="rId36"/>
    <p:sldId id="1497" r:id="rId37"/>
    <p:sldId id="1493" r:id="rId38"/>
    <p:sldId id="1531" r:id="rId39"/>
    <p:sldId id="1545" r:id="rId40"/>
    <p:sldId id="1546" r:id="rId41"/>
    <p:sldId id="1842" r:id="rId42"/>
    <p:sldId id="1866" r:id="rId43"/>
    <p:sldId id="1795" r:id="rId44"/>
    <p:sldId id="1553" r:id="rId45"/>
    <p:sldId id="1555" r:id="rId46"/>
    <p:sldId id="1557" r:id="rId47"/>
    <p:sldId id="1845" r:id="rId48"/>
    <p:sldId id="1853" r:id="rId49"/>
    <p:sldId id="1582" r:id="rId50"/>
    <p:sldId id="1854" r:id="rId51"/>
    <p:sldId id="1583" r:id="rId52"/>
    <p:sldId id="1572" r:id="rId53"/>
    <p:sldId id="1841" r:id="rId54"/>
    <p:sldId id="1798" r:id="rId55"/>
    <p:sldId id="1594" r:id="rId56"/>
    <p:sldId id="1559" r:id="rId57"/>
    <p:sldId id="1561" r:id="rId58"/>
    <p:sldId id="1564" r:id="rId59"/>
    <p:sldId id="1565" r:id="rId60"/>
    <p:sldId id="1855" r:id="rId61"/>
    <p:sldId id="1860" r:id="rId62"/>
    <p:sldId id="1862" r:id="rId63"/>
    <p:sldId id="1869" r:id="rId64"/>
    <p:sldId id="1870" r:id="rId65"/>
    <p:sldId id="1871" r:id="rId66"/>
    <p:sldId id="1864" r:id="rId67"/>
    <p:sldId id="1867" r:id="rId68"/>
    <p:sldId id="1618" r:id="rId69"/>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Intro" id="{0F3E2BE9-6C96-4429-AC7C-12124D8BD048}">
          <p14:sldIdLst>
            <p14:sldId id="1431"/>
            <p14:sldId id="1469"/>
            <p14:sldId id="1848"/>
          </p14:sldIdLst>
        </p14:section>
        <p14:section name="Inspection Criteria" id="{5E2B83B2-8B24-4E7D-91A3-0EFC7FD71150}">
          <p14:sldIdLst>
            <p14:sldId id="1454"/>
            <p14:sldId id="1865"/>
            <p14:sldId id="1455"/>
          </p14:sldIdLst>
        </p14:section>
        <p14:section name="Road Test" id="{B9C6E872-9138-405B-9FF4-09D612D30FCA}">
          <p14:sldIdLst>
            <p14:sldId id="1470"/>
            <p14:sldId id="1473"/>
            <p14:sldId id="1472"/>
            <p14:sldId id="1477"/>
            <p14:sldId id="1481"/>
            <p14:sldId id="1478"/>
            <p14:sldId id="1487"/>
            <p14:sldId id="1482"/>
            <p14:sldId id="1484"/>
            <p14:sldId id="1851"/>
            <p14:sldId id="1474"/>
            <p14:sldId id="1437"/>
            <p14:sldId id="1488"/>
          </p14:sldIdLst>
        </p14:section>
        <p14:section name="Outside Vehicle" id="{45B41D92-562D-4690-A478-BE73FDE3DC5E}">
          <p14:sldIdLst>
            <p14:sldId id="1491"/>
            <p14:sldId id="1523"/>
            <p14:sldId id="1526"/>
            <p14:sldId id="1528"/>
            <p14:sldId id="1500"/>
            <p14:sldId id="1501"/>
            <p14:sldId id="1835"/>
            <p14:sldId id="1519"/>
            <p14:sldId id="1508"/>
            <p14:sldId id="1521"/>
            <p14:sldId id="1785"/>
            <p14:sldId id="1868"/>
            <p14:sldId id="1518"/>
            <p14:sldId id="1497"/>
            <p14:sldId id="1493"/>
            <p14:sldId id="1531"/>
          </p14:sldIdLst>
        </p14:section>
        <p14:section name="Under the Vehicle" id="{485A7812-E064-4D81-AA4B-8CA8257507FB}">
          <p14:sldIdLst>
            <p14:sldId id="1545"/>
            <p14:sldId id="1546"/>
            <p14:sldId id="1842"/>
            <p14:sldId id="1866"/>
            <p14:sldId id="1795"/>
          </p14:sldIdLst>
        </p14:section>
        <p14:section name="Under the Hood" id="{35BB0816-7B30-403D-87E8-BB1FCFFE515C}">
          <p14:sldIdLst>
            <p14:sldId id="1553"/>
            <p14:sldId id="1555"/>
            <p14:sldId id="1557"/>
            <p14:sldId id="1845"/>
            <p14:sldId id="1853"/>
            <p14:sldId id="1582"/>
            <p14:sldId id="1854"/>
            <p14:sldId id="1583"/>
            <p14:sldId id="1572"/>
            <p14:sldId id="1841"/>
            <p14:sldId id="1798"/>
            <p14:sldId id="1594"/>
            <p14:sldId id="1559"/>
            <p14:sldId id="1561"/>
            <p14:sldId id="1564"/>
            <p14:sldId id="1565"/>
            <p14:sldId id="1855"/>
            <p14:sldId id="1860"/>
            <p14:sldId id="1862"/>
            <p14:sldId id="1869"/>
            <p14:sldId id="1870"/>
            <p14:sldId id="1871"/>
            <p14:sldId id="1864"/>
            <p14:sldId id="1867"/>
            <p14:sldId id="161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CFD2D3"/>
    <a:srgbClr val="05AB6C"/>
    <a:srgbClr val="00CC66"/>
    <a:srgbClr val="993366"/>
    <a:srgbClr val="FFFFFF"/>
    <a:srgbClr val="D1D6CC"/>
    <a:srgbClr val="D4CED4"/>
    <a:srgbClr val="D0D1E2"/>
    <a:srgbClr val="FFDE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4C3BC4-0FA9-4F30-9C58-36AA6ABB69AD}" v="1" dt="2023-05-12T15:57:27.0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53" autoAdjust="0"/>
    <p:restoredTop sz="81203" autoAdjust="0"/>
  </p:normalViewPr>
  <p:slideViewPr>
    <p:cSldViewPr>
      <p:cViewPr varScale="1">
        <p:scale>
          <a:sx n="92" d="100"/>
          <a:sy n="92" d="100"/>
        </p:scale>
        <p:origin x="1624" y="184"/>
      </p:cViewPr>
      <p:guideLst>
        <p:guide orient="horz" pos="2160"/>
        <p:guide pos="2880"/>
      </p:guideLst>
    </p:cSldViewPr>
  </p:slideViewPr>
  <p:notesTextViewPr>
    <p:cViewPr>
      <p:scale>
        <a:sx n="3" d="2"/>
        <a:sy n="3" d="2"/>
      </p:scale>
      <p:origin x="0" y="0"/>
    </p:cViewPr>
  </p:notesTextViewPr>
  <p:sorterViewPr>
    <p:cViewPr>
      <p:scale>
        <a:sx n="90" d="100"/>
        <a:sy n="90" d="100"/>
      </p:scale>
      <p:origin x="0" y="0"/>
    </p:cViewPr>
  </p:sorterViewPr>
  <p:notesViewPr>
    <p:cSldViewPr>
      <p:cViewPr varScale="1">
        <p:scale>
          <a:sx n="112" d="100"/>
          <a:sy n="112" d="100"/>
        </p:scale>
        <p:origin x="-2334" y="-7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92E4C7CA-AA08-4CAE-9D27-CDED8778D2C2}" type="datetimeFigureOut">
              <a:rPr lang="en-US" smtClean="0"/>
              <a:t>12/21/23</a:t>
            </a:fld>
            <a:endParaRPr lang="en-US" dirty="0"/>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CE9380EF-AE0D-4F1F-A064-41234CCFBD05}" type="slidenum">
              <a:rPr lang="en-US" smtClean="0"/>
              <a:t>‹#›</a:t>
            </a:fld>
            <a:endParaRPr lang="en-US" dirty="0"/>
          </a:p>
        </p:txBody>
      </p:sp>
    </p:spTree>
    <p:extLst>
      <p:ext uri="{BB962C8B-B14F-4D97-AF65-F5344CB8AC3E}">
        <p14:creationId xmlns:p14="http://schemas.microsoft.com/office/powerpoint/2010/main" val="11438126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atin typeface="Arial" charset="0"/>
              </a:defRPr>
            </a:lvl1pPr>
          </a:lstStyle>
          <a:p>
            <a:pPr>
              <a:defRPr/>
            </a:pPr>
            <a:endParaRPr lang="en-US" dirty="0"/>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atin typeface="Arial" charset="0"/>
              </a:defRPr>
            </a:lvl1pPr>
          </a:lstStyle>
          <a:p>
            <a:pPr>
              <a:defRPr/>
            </a:pPr>
            <a:fld id="{5BD8F745-AD15-4B0E-BDC4-9662466D78F3}" type="datetimeFigureOut">
              <a:rPr lang="en-US"/>
              <a:pPr>
                <a:defRPr/>
              </a:pPr>
              <a:t>12/21/23</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atin typeface="Arial" charset="0"/>
              </a:defRPr>
            </a:lvl1pPr>
          </a:lstStyle>
          <a:p>
            <a:pPr>
              <a:defRPr/>
            </a:pPr>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atin typeface="Arial" charset="0"/>
              </a:defRPr>
            </a:lvl1pPr>
          </a:lstStyle>
          <a:p>
            <a:pPr>
              <a:defRPr/>
            </a:pPr>
            <a:fld id="{FFC0B6FC-BC87-4EE7-A213-A602E48EA24D}" type="slidenum">
              <a:rPr lang="en-US"/>
              <a:pPr>
                <a:defRPr/>
              </a:pPr>
              <a:t>‹#›</a:t>
            </a:fld>
            <a:endParaRPr lang="en-US" dirty="0"/>
          </a:p>
        </p:txBody>
      </p:sp>
    </p:spTree>
    <p:extLst>
      <p:ext uri="{BB962C8B-B14F-4D97-AF65-F5344CB8AC3E}">
        <p14:creationId xmlns:p14="http://schemas.microsoft.com/office/powerpoint/2010/main" val="36219122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9C3Z8EwThN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2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For the inspection program to be effective, the vehicle inspector must be thoroughly familiar with and follow all of the provisions contained in the Vehicle Inspection Operations and Training Manual.</a:t>
            </a:r>
          </a:p>
        </p:txBody>
      </p:sp>
      <p:sp>
        <p:nvSpPr>
          <p:cNvPr id="502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EF05C43-1B92-4F8E-A0B3-E9446613165F}" type="slidenum">
              <a:rPr lang="en-US" altLang="en-US" smtClean="0">
                <a:solidFill>
                  <a:srgbClr val="000000"/>
                </a:solidFill>
                <a:latin typeface="Arial" pitchFamily="34" charset="0"/>
              </a:rPr>
              <a:pPr eaLnBrk="1" hangingPunct="1">
                <a:spcBef>
                  <a:spcPct val="0"/>
                </a:spcBef>
              </a:pPr>
              <a:t>1</a:t>
            </a:fld>
            <a:endParaRPr lang="en-US" altLang="en-US" dirty="0">
              <a:solidFill>
                <a:srgbClr val="000000"/>
              </a:solidFill>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inspections must be made only in the approved inspection areas at the location approved by the Texas Department of Public Safety.</a:t>
            </a:r>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10</a:t>
            </a:fld>
            <a:endParaRPr lang="en-US" dirty="0"/>
          </a:p>
        </p:txBody>
      </p:sp>
    </p:spTree>
    <p:extLst>
      <p:ext uri="{BB962C8B-B14F-4D97-AF65-F5344CB8AC3E}">
        <p14:creationId xmlns:p14="http://schemas.microsoft.com/office/powerpoint/2010/main" val="2387768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motor vehicles which were originally equipped (manufactured) with one wiper, only one wiper is required; if originally equipped (manufactured) with two or more wipers, all wipers will be required. </a:t>
            </a:r>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11</a:t>
            </a:fld>
            <a:endParaRPr lang="en-US" dirty="0"/>
          </a:p>
        </p:txBody>
      </p:sp>
    </p:spTree>
    <p:extLst>
      <p:ext uri="{BB962C8B-B14F-4D97-AF65-F5344CB8AC3E}">
        <p14:creationId xmlns:p14="http://schemas.microsoft.com/office/powerpoint/2010/main" val="696062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Horn switch must be readily accessible to vehicle operator.</a:t>
            </a:r>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12</a:t>
            </a:fld>
            <a:endParaRPr lang="en-US" dirty="0"/>
          </a:p>
        </p:txBody>
      </p:sp>
    </p:spTree>
    <p:extLst>
      <p:ext uri="{BB962C8B-B14F-4D97-AF65-F5344CB8AC3E}">
        <p14:creationId xmlns:p14="http://schemas.microsoft.com/office/powerpoint/2010/main" val="2408502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operation and condition visually.</a:t>
            </a:r>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13</a:t>
            </a:fld>
            <a:endParaRPr lang="en-US" dirty="0"/>
          </a:p>
        </p:txBody>
      </p:sp>
    </p:spTree>
    <p:extLst>
      <p:ext uri="{BB962C8B-B14F-4D97-AF65-F5344CB8AC3E}">
        <p14:creationId xmlns:p14="http://schemas.microsoft.com/office/powerpoint/2010/main" val="244775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Inspect only one mirror. If the vehicle is equipped with more than one mirror, only one, either inside or outside, needs to meet all requirements.</a:t>
            </a:r>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14</a:t>
            </a:fld>
            <a:endParaRPr lang="en-US" dirty="0"/>
          </a:p>
        </p:txBody>
      </p:sp>
    </p:spTree>
    <p:extLst>
      <p:ext uri="{BB962C8B-B14F-4D97-AF65-F5344CB8AC3E}">
        <p14:creationId xmlns:p14="http://schemas.microsoft.com/office/powerpoint/2010/main" val="2727403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Anchorages defined: A seat belt anchorage consists of a threaded hole in suitable structure to receive the seat belt attachment fittings or a circular anchor which is welded to the vehicle chassis. Self-threading bolts are inserted into the anchor to form the complete seat belt anchorage assembly.</a:t>
            </a:r>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15</a:t>
            </a:fld>
            <a:endParaRPr lang="en-US" dirty="0"/>
          </a:p>
        </p:txBody>
      </p:sp>
    </p:spTree>
    <p:extLst>
      <p:ext uri="{BB962C8B-B14F-4D97-AF65-F5344CB8AC3E}">
        <p14:creationId xmlns:p14="http://schemas.microsoft.com/office/powerpoint/2010/main" val="638591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the pedal reserve check is to ascertain the degree of the brake adjustment and to demonstrate satisfactory brake actuating system condition.</a:t>
            </a:r>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16</a:t>
            </a:fld>
            <a:endParaRPr lang="en-US" dirty="0"/>
          </a:p>
        </p:txBody>
      </p:sp>
    </p:spTree>
    <p:extLst>
      <p:ext uri="{BB962C8B-B14F-4D97-AF65-F5344CB8AC3E}">
        <p14:creationId xmlns:p14="http://schemas.microsoft.com/office/powerpoint/2010/main" val="1086344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motor vehicle that has the automatic parking brake release when the transmission is placed in gear, the parking brake should be applied, and the engine accelerated enough to cause a slight pull on the braking mechanism to determine if it is working properly.</a:t>
            </a:r>
          </a:p>
          <a:p>
            <a:endParaRPr lang="en-US" dirty="0"/>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17</a:t>
            </a:fld>
            <a:endParaRPr lang="en-US" dirty="0"/>
          </a:p>
        </p:txBody>
      </p:sp>
    </p:spTree>
    <p:extLst>
      <p:ext uri="{BB962C8B-B14F-4D97-AF65-F5344CB8AC3E}">
        <p14:creationId xmlns:p14="http://schemas.microsoft.com/office/powerpoint/2010/main" val="3017964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Lash or Free Play: With steering axle tires in straight ahead position, turn steering wheel until the turning motion can be observed at the steering axle tires. Measure lash (See VI-87 4.20.28 Steering Lash Chart).</a:t>
            </a:r>
          </a:p>
          <a:p>
            <a:endParaRPr lang="en-US" dirty="0"/>
          </a:p>
          <a:p>
            <a:r>
              <a:rPr lang="en-US" dirty="0"/>
              <a:t>On vehicles equipped with power steering, the fluid level, belt tension and belt condition must be checked for compliance before starting the engine to check for proper operation of the steering. On vehicles equipped with power steering, the engine must be running when measuring steering lash.</a:t>
            </a:r>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18</a:t>
            </a:fld>
            <a:endParaRPr lang="en-US" dirty="0"/>
          </a:p>
        </p:txBody>
      </p:sp>
    </p:spTree>
    <p:extLst>
      <p:ext uri="{BB962C8B-B14F-4D97-AF65-F5344CB8AC3E}">
        <p14:creationId xmlns:p14="http://schemas.microsoft.com/office/powerpoint/2010/main" val="2879231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Indicator shall be so designed and located that when lighted it will be readily visible without glare to the driver of the vehicle.</a:t>
            </a:r>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19</a:t>
            </a:fld>
            <a:endParaRPr lang="en-US" dirty="0"/>
          </a:p>
        </p:txBody>
      </p:sp>
    </p:spTree>
    <p:extLst>
      <p:ext uri="{BB962C8B-B14F-4D97-AF65-F5344CB8AC3E}">
        <p14:creationId xmlns:p14="http://schemas.microsoft.com/office/powerpoint/2010/main" val="2232803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6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Each inspection shall be a </a:t>
            </a:r>
            <a:r>
              <a:rPr lang="en-US" altLang="en-US" b="1" dirty="0"/>
              <a:t>complete inspection </a:t>
            </a:r>
            <a:r>
              <a:rPr lang="en-US" altLang="en-US" dirty="0"/>
              <a:t>performed by a certified inspector and shall include a check of all the items in the Vehicle Inspection Operations and Training Manual.</a:t>
            </a:r>
          </a:p>
        </p:txBody>
      </p:sp>
      <p:sp>
        <p:nvSpPr>
          <p:cNvPr id="526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E2D8C62-D3EF-45B7-BD79-57572773131C}" type="slidenum">
              <a:rPr lang="en-US" altLang="en-US" smtClean="0">
                <a:solidFill>
                  <a:srgbClr val="000000"/>
                </a:solidFill>
                <a:latin typeface="Arial" pitchFamily="34" charset="0"/>
              </a:rPr>
              <a:pPr eaLnBrk="1" hangingPunct="1">
                <a:spcBef>
                  <a:spcPct val="0"/>
                </a:spcBef>
              </a:pPr>
              <a:t>2</a:t>
            </a:fld>
            <a:endParaRPr lang="en-US" altLang="en-US" dirty="0">
              <a:solidFill>
                <a:srgbClr val="000000"/>
              </a:solidFill>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tire shall be passed to be in safe operating condition unless it meets the visual and tread depth requirements.</a:t>
            </a:r>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21</a:t>
            </a:fld>
            <a:endParaRPr lang="en-US" dirty="0"/>
          </a:p>
        </p:txBody>
      </p:sp>
    </p:spTree>
    <p:extLst>
      <p:ext uri="{BB962C8B-B14F-4D97-AF65-F5344CB8AC3E}">
        <p14:creationId xmlns:p14="http://schemas.microsoft.com/office/powerpoint/2010/main" val="853876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Safety guards or flaps shall be at least as wide as the tires they are protecting.</a:t>
            </a:r>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22</a:t>
            </a:fld>
            <a:endParaRPr lang="en-US" dirty="0"/>
          </a:p>
        </p:txBody>
      </p:sp>
    </p:spTree>
    <p:extLst>
      <p:ext uri="{BB962C8B-B14F-4D97-AF65-F5344CB8AC3E}">
        <p14:creationId xmlns:p14="http://schemas.microsoft.com/office/powerpoint/2010/main" val="1174621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Inspection procedure: Examine visually.</a:t>
            </a:r>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23</a:t>
            </a:fld>
            <a:endParaRPr lang="en-US" dirty="0"/>
          </a:p>
        </p:txBody>
      </p:sp>
    </p:spTree>
    <p:extLst>
      <p:ext uri="{BB962C8B-B14F-4D97-AF65-F5344CB8AC3E}">
        <p14:creationId xmlns:p14="http://schemas.microsoft.com/office/powerpoint/2010/main" val="1957086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Inspect for proper contact of blades with windshield. Raise arm away from windshield and release. Arm should return to original position and wiper blade should contact the windshield firmly.</a:t>
            </a:r>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24</a:t>
            </a:fld>
            <a:endParaRPr lang="en-US" dirty="0"/>
          </a:p>
        </p:txBody>
      </p:sp>
    </p:spTree>
    <p:extLst>
      <p:ext uri="{BB962C8B-B14F-4D97-AF65-F5344CB8AC3E}">
        <p14:creationId xmlns:p14="http://schemas.microsoft.com/office/powerpoint/2010/main" val="915203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Composite vs. Sealed Beam Headlights. For composite beam headlights, the individual bulbs can be removed and replaced as needed. By contrast, for sealed beam headlights, the entire unit needs to be replaced when a bulb burns out.</a:t>
            </a:r>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25</a:t>
            </a:fld>
            <a:endParaRPr lang="en-US" dirty="0"/>
          </a:p>
        </p:txBody>
      </p:sp>
    </p:spTree>
    <p:extLst>
      <p:ext uri="{BB962C8B-B14F-4D97-AF65-F5344CB8AC3E}">
        <p14:creationId xmlns:p14="http://schemas.microsoft.com/office/powerpoint/2010/main" val="3224495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26</a:t>
            </a:fld>
            <a:endParaRPr lang="en-US" dirty="0"/>
          </a:p>
        </p:txBody>
      </p:sp>
    </p:spTree>
    <p:extLst>
      <p:ext uri="{BB962C8B-B14F-4D97-AF65-F5344CB8AC3E}">
        <p14:creationId xmlns:p14="http://schemas.microsoft.com/office/powerpoint/2010/main" val="3775987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lamp lens on a vehicle that is painted, smoked, or tinted will be rejected due to the lens no longer meeting the visibility requirements (FMVSS 49 CFR Part 571.108, Lamps &amp; Reflective Devices).</a:t>
            </a:r>
          </a:p>
          <a:p>
            <a:endParaRPr lang="en-US" dirty="0"/>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27</a:t>
            </a:fld>
            <a:endParaRPr lang="en-US" dirty="0"/>
          </a:p>
        </p:txBody>
      </p:sp>
    </p:spTree>
    <p:extLst>
      <p:ext uri="{BB962C8B-B14F-4D97-AF65-F5344CB8AC3E}">
        <p14:creationId xmlns:p14="http://schemas.microsoft.com/office/powerpoint/2010/main" val="966221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truck that has a camper shell that covers the red center high mounted stop lamp shall not be rejected. However, if the camper shell was manufactured with a red center, high mounted stop lamp it must be operable at the time of inspection. The red center, high mounted stop lamp, if required, will not be a substitute for any other required stop lamp.</a:t>
            </a:r>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30</a:t>
            </a:fld>
            <a:endParaRPr lang="en-US" dirty="0"/>
          </a:p>
        </p:txBody>
      </p:sp>
    </p:spTree>
    <p:extLst>
      <p:ext uri="{BB962C8B-B14F-4D97-AF65-F5344CB8AC3E}">
        <p14:creationId xmlns:p14="http://schemas.microsoft.com/office/powerpoint/2010/main" val="3006446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dirty="0">
                <a:solidFill>
                  <a:srgbClr val="0F1927"/>
                </a:solidFill>
                <a:effectLst/>
                <a:latin typeface="Lato" panose="020F0502020204030203" pitchFamily="34" charset="0"/>
              </a:rPr>
              <a:t>For a short video about this new type of 3rd brake lamp, can be viewed at: </a:t>
            </a:r>
            <a:r>
              <a:rPr lang="en-US" sz="1000" b="1" i="0" u="none" strike="noStrike" dirty="0">
                <a:solidFill>
                  <a:srgbClr val="3E679F"/>
                </a:solidFill>
                <a:effectLst/>
                <a:latin typeface="Lato" panose="020F0502020204030203" pitchFamily="34" charset="0"/>
                <a:hlinkClick r:id="rId3"/>
              </a:rPr>
              <a:t>https://www.youtube.com/watch?v=9C3Z8EwThNg</a:t>
            </a:r>
            <a:endParaRPr lang="en-US" sz="1000" u="none" dirty="0"/>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31</a:t>
            </a:fld>
            <a:endParaRPr lang="en-US" dirty="0"/>
          </a:p>
        </p:txBody>
      </p:sp>
    </p:spTree>
    <p:extLst>
      <p:ext uri="{BB962C8B-B14F-4D97-AF65-F5344CB8AC3E}">
        <p14:creationId xmlns:p14="http://schemas.microsoft.com/office/powerpoint/2010/main" val="3540244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Vehicles with windows which cannot be raised or lowered for the inspection of window tint will require that the inspection be terminated.</a:t>
            </a:r>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33</a:t>
            </a:fld>
            <a:endParaRPr lang="en-US" dirty="0"/>
          </a:p>
        </p:txBody>
      </p:sp>
    </p:spTree>
    <p:extLst>
      <p:ext uri="{BB962C8B-B14F-4D97-AF65-F5344CB8AC3E}">
        <p14:creationId xmlns:p14="http://schemas.microsoft.com/office/powerpoint/2010/main" val="3555641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Vehicular safety is the primary intent of the Texas Vehicle Inspection Program.</a:t>
            </a:r>
          </a:p>
          <a:p>
            <a:endParaRPr lang="en-US" dirty="0"/>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3</a:t>
            </a:fld>
            <a:endParaRPr lang="en-US" dirty="0"/>
          </a:p>
        </p:txBody>
      </p:sp>
    </p:spTree>
    <p:extLst>
      <p:ext uri="{BB962C8B-B14F-4D97-AF65-F5344CB8AC3E}">
        <p14:creationId xmlns:p14="http://schemas.microsoft.com/office/powerpoint/2010/main" val="822097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34</a:t>
            </a:fld>
            <a:endParaRPr lang="en-US" dirty="0"/>
          </a:p>
        </p:txBody>
      </p:sp>
    </p:spTree>
    <p:extLst>
      <p:ext uri="{BB962C8B-B14F-4D97-AF65-F5344CB8AC3E}">
        <p14:creationId xmlns:p14="http://schemas.microsoft.com/office/powerpoint/2010/main" val="2367200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35</a:t>
            </a:fld>
            <a:endParaRPr lang="en-US" dirty="0"/>
          </a:p>
        </p:txBody>
      </p:sp>
    </p:spTree>
    <p:extLst>
      <p:ext uri="{BB962C8B-B14F-4D97-AF65-F5344CB8AC3E}">
        <p14:creationId xmlns:p14="http://schemas.microsoft.com/office/powerpoint/2010/main" val="1965407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38</a:t>
            </a:fld>
            <a:endParaRPr lang="en-US" dirty="0"/>
          </a:p>
        </p:txBody>
      </p:sp>
    </p:spTree>
    <p:extLst>
      <p:ext uri="{BB962C8B-B14F-4D97-AF65-F5344CB8AC3E}">
        <p14:creationId xmlns:p14="http://schemas.microsoft.com/office/powerpoint/2010/main" val="33053683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Some diesel engines were equipped from the manufacturer with catalytic converters. The catalytic converters on diesel-powered motor vehicles will be inspected for presence and leaks only.</a:t>
            </a:r>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39</a:t>
            </a:fld>
            <a:endParaRPr lang="en-US" dirty="0"/>
          </a:p>
        </p:txBody>
      </p:sp>
    </p:spTree>
    <p:extLst>
      <p:ext uri="{BB962C8B-B14F-4D97-AF65-F5344CB8AC3E}">
        <p14:creationId xmlns:p14="http://schemas.microsoft.com/office/powerpoint/2010/main" val="1873197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pickups are equipped with a camper or hard shell cover and are sometimes used for the transportation of passengers. The tailpipe should discharge the exhaust at the rear or sides. This truck modification will be considered as a passenger compartment.</a:t>
            </a:r>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40</a:t>
            </a:fld>
            <a:endParaRPr lang="en-US" dirty="0"/>
          </a:p>
        </p:txBody>
      </p:sp>
    </p:spTree>
    <p:extLst>
      <p:ext uri="{BB962C8B-B14F-4D97-AF65-F5344CB8AC3E}">
        <p14:creationId xmlns:p14="http://schemas.microsoft.com/office/powerpoint/2010/main" val="1448429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diesel engines were equipped from the manufacturer with catalytic converters. The catalytic converters on diesel-powered motor vehicles will be inspected for presence and leaks only.</a:t>
            </a:r>
          </a:p>
          <a:p>
            <a:endParaRPr lang="en-US" dirty="0"/>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42</a:t>
            </a:fld>
            <a:endParaRPr lang="en-US" dirty="0"/>
          </a:p>
        </p:txBody>
      </p:sp>
    </p:spTree>
    <p:extLst>
      <p:ext uri="{BB962C8B-B14F-4D97-AF65-F5344CB8AC3E}">
        <p14:creationId xmlns:p14="http://schemas.microsoft.com/office/powerpoint/2010/main" val="583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43</a:t>
            </a:fld>
            <a:endParaRPr lang="en-US" dirty="0"/>
          </a:p>
        </p:txBody>
      </p:sp>
    </p:spTree>
    <p:extLst>
      <p:ext uri="{BB962C8B-B14F-4D97-AF65-F5344CB8AC3E}">
        <p14:creationId xmlns:p14="http://schemas.microsoft.com/office/powerpoint/2010/main" val="2564326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44</a:t>
            </a:fld>
            <a:endParaRPr lang="en-US" dirty="0"/>
          </a:p>
        </p:txBody>
      </p:sp>
    </p:spTree>
    <p:extLst>
      <p:ext uri="{BB962C8B-B14F-4D97-AF65-F5344CB8AC3E}">
        <p14:creationId xmlns:p14="http://schemas.microsoft.com/office/powerpoint/2010/main" val="1062700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45</a:t>
            </a:fld>
            <a:endParaRPr lang="en-US" dirty="0"/>
          </a:p>
        </p:txBody>
      </p:sp>
    </p:spTree>
    <p:extLst>
      <p:ext uri="{BB962C8B-B14F-4D97-AF65-F5344CB8AC3E}">
        <p14:creationId xmlns:p14="http://schemas.microsoft.com/office/powerpoint/2010/main" val="4111542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48</a:t>
            </a:fld>
            <a:endParaRPr lang="en-US" dirty="0"/>
          </a:p>
        </p:txBody>
      </p:sp>
    </p:spTree>
    <p:extLst>
      <p:ext uri="{BB962C8B-B14F-4D97-AF65-F5344CB8AC3E}">
        <p14:creationId xmlns:p14="http://schemas.microsoft.com/office/powerpoint/2010/main" val="4181248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7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 proof of insurance, do not inspect vehicle.</a:t>
            </a:r>
          </a:p>
          <a:p>
            <a:r>
              <a:rPr lang="en-US" altLang="en-US" dirty="0"/>
              <a:t>Texas minimum requirements:</a:t>
            </a:r>
            <a:r>
              <a:rPr lang="en-US" altLang="en-US" baseline="0" dirty="0"/>
              <a:t> $30,000/$60,000/$25,000 per occurrence.</a:t>
            </a:r>
          </a:p>
          <a:p>
            <a:endParaRPr lang="en-US" altLang="en-US" baseline="0" dirty="0"/>
          </a:p>
          <a:p>
            <a:r>
              <a:rPr lang="en-US" altLang="en-US" baseline="0" dirty="0"/>
              <a:t>Vehicles EXEMPT from this requirement: </a:t>
            </a:r>
            <a:r>
              <a:rPr lang="en-US" altLang="en-US" b="1" baseline="0" dirty="0"/>
              <a:t>Government vehicles </a:t>
            </a:r>
            <a:r>
              <a:rPr lang="en-US" altLang="en-US" baseline="0" dirty="0"/>
              <a:t>(US, State – Texas, County, City), vehicles registered to </a:t>
            </a:r>
            <a:r>
              <a:rPr lang="en-US" altLang="en-US" b="1" baseline="0" dirty="0"/>
              <a:t>Volunteer Fire Departments</a:t>
            </a:r>
            <a:r>
              <a:rPr lang="en-US" altLang="en-US" baseline="0" dirty="0"/>
              <a:t>, and vehicles registered with “</a:t>
            </a:r>
            <a:r>
              <a:rPr lang="en-US" altLang="en-US" b="1" baseline="0" dirty="0"/>
              <a:t>Antique” license plate</a:t>
            </a:r>
            <a:r>
              <a:rPr lang="en-US" altLang="en-US" baseline="0" dirty="0"/>
              <a:t>. </a:t>
            </a:r>
          </a:p>
          <a:p>
            <a:endParaRPr lang="en-US" altLang="en-US" baseline="0" dirty="0"/>
          </a:p>
          <a:p>
            <a:r>
              <a:rPr lang="en-US" altLang="en-US" dirty="0"/>
              <a:t>Vehicles not registered in the state of Texas may be inspected, and issued a Vehicle Inspection Report if they meet Texas’ requirements, including evidence of Financial Responsibility.</a:t>
            </a:r>
          </a:p>
        </p:txBody>
      </p:sp>
      <p:sp>
        <p:nvSpPr>
          <p:cNvPr id="517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eaLnBrk="0" fontAlgn="base" hangingPunct="0">
              <a:spcBef>
                <a:spcPct val="30000"/>
              </a:spcBef>
              <a:spcAft>
                <a:spcPct val="0"/>
              </a:spcAft>
              <a:defRPr sz="1200">
                <a:solidFill>
                  <a:schemeClr val="tx1"/>
                </a:solidFill>
                <a:latin typeface="Calibri" pitchFamily="34" charset="0"/>
              </a:defRPr>
            </a:lvl6pPr>
            <a:lvl7pPr marL="3028264" indent="-232943" eaLnBrk="0" fontAlgn="base" hangingPunct="0">
              <a:spcBef>
                <a:spcPct val="30000"/>
              </a:spcBef>
              <a:spcAft>
                <a:spcPct val="0"/>
              </a:spcAft>
              <a:defRPr sz="1200">
                <a:solidFill>
                  <a:schemeClr val="tx1"/>
                </a:solidFill>
                <a:latin typeface="Calibri" pitchFamily="34" charset="0"/>
              </a:defRPr>
            </a:lvl7pPr>
            <a:lvl8pPr marL="3494151" indent="-232943" eaLnBrk="0" fontAlgn="base" hangingPunct="0">
              <a:spcBef>
                <a:spcPct val="30000"/>
              </a:spcBef>
              <a:spcAft>
                <a:spcPct val="0"/>
              </a:spcAft>
              <a:defRPr sz="1200">
                <a:solidFill>
                  <a:schemeClr val="tx1"/>
                </a:solidFill>
                <a:latin typeface="Calibri" pitchFamily="34" charset="0"/>
              </a:defRPr>
            </a:lvl8pPr>
            <a:lvl9pPr marL="3960038" indent="-23294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806ADE9-2F0A-4C2D-B6BA-5781FB1C09A9}" type="slidenum">
              <a:rPr lang="en-US" altLang="en-US" smtClean="0">
                <a:solidFill>
                  <a:srgbClr val="000000"/>
                </a:solidFill>
                <a:latin typeface="Arial" pitchFamily="34" charset="0"/>
              </a:rPr>
              <a:pPr eaLnBrk="1" hangingPunct="1">
                <a:spcBef>
                  <a:spcPct val="0"/>
                </a:spcBef>
              </a:pPr>
              <a:t>4</a:t>
            </a:fld>
            <a:endParaRPr lang="en-US" altLang="en-US" dirty="0">
              <a:solidFill>
                <a:srgbClr val="000000"/>
              </a:solidFill>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49</a:t>
            </a:fld>
            <a:endParaRPr lang="en-US" dirty="0"/>
          </a:p>
        </p:txBody>
      </p:sp>
    </p:spTree>
    <p:extLst>
      <p:ext uri="{BB962C8B-B14F-4D97-AF65-F5344CB8AC3E}">
        <p14:creationId xmlns:p14="http://schemas.microsoft.com/office/powerpoint/2010/main" val="4219044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the motorist to </a:t>
            </a:r>
            <a:r>
              <a:rPr lang="en-US" baseline="0" dirty="0"/>
              <a:t>contact DMV if there is no VIN.</a:t>
            </a:r>
            <a:endParaRPr lang="en-US" dirty="0"/>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solidFill>
                  <a:prstClr val="black"/>
                </a:solidFill>
              </a:rPr>
              <a:pPr>
                <a:defRPr/>
              </a:pPr>
              <a:t>50</a:t>
            </a:fld>
            <a:endParaRPr lang="en-US" dirty="0">
              <a:solidFill>
                <a:prstClr val="black"/>
              </a:solidFill>
            </a:endParaRPr>
          </a:p>
        </p:txBody>
      </p:sp>
    </p:spTree>
    <p:extLst>
      <p:ext uri="{BB962C8B-B14F-4D97-AF65-F5344CB8AC3E}">
        <p14:creationId xmlns:p14="http://schemas.microsoft.com/office/powerpoint/2010/main" val="31971090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stop lamp on a Commercial Motor Vehicle (CMV) must emit a RED light and be visible from a distance of not less than 300 feet to the rear in normal sunlight.</a:t>
            </a:r>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51</a:t>
            </a:fld>
            <a:endParaRPr lang="en-US" dirty="0"/>
          </a:p>
        </p:txBody>
      </p:sp>
    </p:spTree>
    <p:extLst>
      <p:ext uri="{BB962C8B-B14F-4D97-AF65-F5344CB8AC3E}">
        <p14:creationId xmlns:p14="http://schemas.microsoft.com/office/powerpoint/2010/main" val="1682387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Towing</a:t>
            </a:r>
            <a:r>
              <a:rPr lang="en-US" baseline="0" dirty="0"/>
              <a:t> vehicle under 10,000lbs. GVW with trailer = 40 ft.  </a:t>
            </a:r>
          </a:p>
          <a:p>
            <a:r>
              <a:rPr lang="en-US" baseline="0" dirty="0"/>
              <a:t>Towing vehicle over 10,000lbs. = 50 ft.</a:t>
            </a:r>
            <a:endParaRPr lang="en-US" dirty="0"/>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52</a:t>
            </a:fld>
            <a:endParaRPr lang="en-US" dirty="0"/>
          </a:p>
        </p:txBody>
      </p:sp>
    </p:spTree>
    <p:extLst>
      <p:ext uri="{BB962C8B-B14F-4D97-AF65-F5344CB8AC3E}">
        <p14:creationId xmlns:p14="http://schemas.microsoft.com/office/powerpoint/2010/main" val="2986743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b="1" dirty="0">
                <a:latin typeface="Arial" pitchFamily="34" charset="0"/>
              </a:rPr>
              <a:t>All items, not specifically mentioned, should be inspected according to the procedures discussed in the “Safety” portion of the training curriculum. </a:t>
            </a:r>
          </a:p>
          <a:p>
            <a:endParaRPr lang="en-US" dirty="0"/>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54</a:t>
            </a:fld>
            <a:endParaRPr lang="en-US" dirty="0"/>
          </a:p>
        </p:txBody>
      </p:sp>
    </p:spTree>
    <p:extLst>
      <p:ext uri="{BB962C8B-B14F-4D97-AF65-F5344CB8AC3E}">
        <p14:creationId xmlns:p14="http://schemas.microsoft.com/office/powerpoint/2010/main" val="2810440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 inspector makes a mistake on a Vehicle Inspection Report (VIR), the vehicle shall be inspected again and a new Vehicle Inspection Report issued at no charge.</a:t>
            </a:r>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57</a:t>
            </a:fld>
            <a:endParaRPr lang="en-US" dirty="0"/>
          </a:p>
        </p:txBody>
      </p:sp>
    </p:spTree>
    <p:extLst>
      <p:ext uri="{BB962C8B-B14F-4D97-AF65-F5344CB8AC3E}">
        <p14:creationId xmlns:p14="http://schemas.microsoft.com/office/powerpoint/2010/main" val="26939301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58</a:t>
            </a:fld>
            <a:endParaRPr lang="en-US" dirty="0"/>
          </a:p>
        </p:txBody>
      </p:sp>
    </p:spTree>
    <p:extLst>
      <p:ext uri="{BB962C8B-B14F-4D97-AF65-F5344CB8AC3E}">
        <p14:creationId xmlns:p14="http://schemas.microsoft.com/office/powerpoint/2010/main" val="9157867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59</a:t>
            </a:fld>
            <a:endParaRPr lang="en-US" dirty="0"/>
          </a:p>
        </p:txBody>
      </p:sp>
    </p:spTree>
    <p:extLst>
      <p:ext uri="{BB962C8B-B14F-4D97-AF65-F5344CB8AC3E}">
        <p14:creationId xmlns:p14="http://schemas.microsoft.com/office/powerpoint/2010/main" val="25054067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60</a:t>
            </a:fld>
            <a:endParaRPr lang="en-US" dirty="0"/>
          </a:p>
        </p:txBody>
      </p:sp>
    </p:spTree>
    <p:extLst>
      <p:ext uri="{BB962C8B-B14F-4D97-AF65-F5344CB8AC3E}">
        <p14:creationId xmlns:p14="http://schemas.microsoft.com/office/powerpoint/2010/main" val="34899040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61</a:t>
            </a:fld>
            <a:endParaRPr lang="en-US" dirty="0"/>
          </a:p>
        </p:txBody>
      </p:sp>
    </p:spTree>
    <p:extLst>
      <p:ext uri="{BB962C8B-B14F-4D97-AF65-F5344CB8AC3E}">
        <p14:creationId xmlns:p14="http://schemas.microsoft.com/office/powerpoint/2010/main" val="4205833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the motorist to contact DMV if the vehicle has no VIN.</a:t>
            </a:r>
          </a:p>
          <a:p>
            <a:endParaRPr lang="en-US" dirty="0"/>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5</a:t>
            </a:fld>
            <a:endParaRPr lang="en-US" dirty="0"/>
          </a:p>
        </p:txBody>
      </p:sp>
    </p:spTree>
    <p:extLst>
      <p:ext uri="{BB962C8B-B14F-4D97-AF65-F5344CB8AC3E}">
        <p14:creationId xmlns:p14="http://schemas.microsoft.com/office/powerpoint/2010/main" val="4379776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62</a:t>
            </a:fld>
            <a:endParaRPr lang="en-US" dirty="0"/>
          </a:p>
        </p:txBody>
      </p:sp>
    </p:spTree>
    <p:extLst>
      <p:ext uri="{BB962C8B-B14F-4D97-AF65-F5344CB8AC3E}">
        <p14:creationId xmlns:p14="http://schemas.microsoft.com/office/powerpoint/2010/main" val="883099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department will administer penalties by the category of the violation. The violations listed in this section are not an exclusive list of violations. The department may assess penalties for any violations of Texas Transportation Code, Chapter 548 (the Act), or rules adopted by the department. The attached graphic summarizes the violation categories and illustrates the method by which penalties are enhanced for multiple violations.</a:t>
            </a:r>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63</a:t>
            </a:fld>
            <a:endParaRPr lang="en-US" dirty="0"/>
          </a:p>
        </p:txBody>
      </p:sp>
    </p:spTree>
    <p:extLst>
      <p:ext uri="{BB962C8B-B14F-4D97-AF65-F5344CB8AC3E}">
        <p14:creationId xmlns:p14="http://schemas.microsoft.com/office/powerpoint/2010/main" val="40107193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64</a:t>
            </a:fld>
            <a:endParaRPr lang="en-US" dirty="0"/>
          </a:p>
        </p:txBody>
      </p:sp>
    </p:spTree>
    <p:extLst>
      <p:ext uri="{BB962C8B-B14F-4D97-AF65-F5344CB8AC3E}">
        <p14:creationId xmlns:p14="http://schemas.microsoft.com/office/powerpoint/2010/main" val="3320079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pre-requisite to inspecting a CNG equipped vehicle, the inspector must verify that a motor vehicle equipped with a CNG Fuel System complies with the requirements of 49 CFR 571.304 and that the expiration date of the fuel container tank has not been exceeded.  The inspector can complete this inspection requirement through observation and/or documentation.</a:t>
            </a:r>
          </a:p>
          <a:p>
            <a:endParaRPr lang="en-US" dirty="0"/>
          </a:p>
          <a:p>
            <a:r>
              <a:rPr lang="en-US" dirty="0"/>
              <a:t>After verifying vehicle insurance, the CNG tank should be inspected with the vehicle owner present. The customer only needs to be present if the tank is located in the trunk.</a:t>
            </a:r>
          </a:p>
          <a:p>
            <a:endParaRPr lang="en-US" dirty="0"/>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6</a:t>
            </a:fld>
            <a:endParaRPr lang="en-US" dirty="0"/>
          </a:p>
        </p:txBody>
      </p:sp>
    </p:spTree>
    <p:extLst>
      <p:ext uri="{BB962C8B-B14F-4D97-AF65-F5344CB8AC3E}">
        <p14:creationId xmlns:p14="http://schemas.microsoft.com/office/powerpoint/2010/main" val="4111966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brake test area and location must be marked and maintained by the inspection station.</a:t>
            </a:r>
          </a:p>
          <a:p>
            <a:r>
              <a:rPr lang="en-US" dirty="0"/>
              <a:t>The area and location must be approved by the Department representative supervising the station. Any change in the location or additions to the brake test area must be approved by the supervising Department representative.</a:t>
            </a:r>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7</a:t>
            </a:fld>
            <a:endParaRPr lang="en-US" dirty="0"/>
          </a:p>
        </p:txBody>
      </p:sp>
    </p:spTree>
    <p:extLst>
      <p:ext uri="{BB962C8B-B14F-4D97-AF65-F5344CB8AC3E}">
        <p14:creationId xmlns:p14="http://schemas.microsoft.com/office/powerpoint/2010/main" val="4084661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Brake test area must be used on every inspection made.</a:t>
            </a:r>
          </a:p>
        </p:txBody>
      </p:sp>
      <p:sp>
        <p:nvSpPr>
          <p:cNvPr id="4" name="Slide Number Placeholder 3"/>
          <p:cNvSpPr>
            <a:spLocks noGrp="1"/>
          </p:cNvSpPr>
          <p:nvPr>
            <p:ph type="sldNum" sz="quarter" idx="10"/>
          </p:nvPr>
        </p:nvSpPr>
        <p:spPr/>
        <p:txBody>
          <a:bodyPr/>
          <a:lstStyle/>
          <a:p>
            <a:pPr>
              <a:defRPr/>
            </a:pPr>
            <a:fld id="{FFC0B6FC-BC87-4EE7-A213-A602E48EA24D}" type="slidenum">
              <a:rPr lang="en-US" smtClean="0"/>
              <a:pPr>
                <a:defRPr/>
              </a:pPr>
              <a:t>8</a:t>
            </a:fld>
            <a:endParaRPr lang="en-US" dirty="0"/>
          </a:p>
        </p:txBody>
      </p:sp>
    </p:spTree>
    <p:extLst>
      <p:ext uri="{BB962C8B-B14F-4D97-AF65-F5344CB8AC3E}">
        <p14:creationId xmlns:p14="http://schemas.microsoft.com/office/powerpoint/2010/main" val="1059706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service (foot) brake only, the stopping ability of the vehicle should be tested by actual operation of the vehicle. When applying brakes to the moving vehicle, the braking force must be evenly distributed to the wheels. The driver should have a firm control of the steering wheel throughout the test.</a:t>
            </a:r>
          </a:p>
          <a:p>
            <a:endParaRPr lang="en-US" dirty="0"/>
          </a:p>
        </p:txBody>
      </p:sp>
      <p:sp>
        <p:nvSpPr>
          <p:cNvPr id="4" name="Slide Number Placeholder 3"/>
          <p:cNvSpPr>
            <a:spLocks noGrp="1"/>
          </p:cNvSpPr>
          <p:nvPr>
            <p:ph type="sldNum" sz="quarter" idx="5"/>
          </p:nvPr>
        </p:nvSpPr>
        <p:spPr/>
        <p:txBody>
          <a:bodyPr/>
          <a:lstStyle/>
          <a:p>
            <a:pPr>
              <a:defRPr/>
            </a:pPr>
            <a:fld id="{FFC0B6FC-BC87-4EE7-A213-A602E48EA24D}" type="slidenum">
              <a:rPr lang="en-US" smtClean="0"/>
              <a:pPr>
                <a:defRPr/>
              </a:pPr>
              <a:t>9</a:t>
            </a:fld>
            <a:endParaRPr lang="en-US" dirty="0"/>
          </a:p>
        </p:txBody>
      </p:sp>
    </p:spTree>
    <p:extLst>
      <p:ext uri="{BB962C8B-B14F-4D97-AF65-F5344CB8AC3E}">
        <p14:creationId xmlns:p14="http://schemas.microsoft.com/office/powerpoint/2010/main" val="1641507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5" name="Date Placeholder 27"/>
          <p:cNvSpPr>
            <a:spLocks noGrp="1"/>
          </p:cNvSpPr>
          <p:nvPr>
            <p:ph type="dt" sz="half" idx="10"/>
          </p:nvPr>
        </p:nvSpPr>
        <p:spPr/>
        <p:txBody>
          <a:bodyPr/>
          <a:lstStyle>
            <a:lvl1pPr fontAlgn="base">
              <a:spcBef>
                <a:spcPct val="0"/>
              </a:spcBef>
              <a:spcAft>
                <a:spcPct val="0"/>
              </a:spcAft>
              <a:defRPr>
                <a:latin typeface="Arial" pitchFamily="34" charset="0"/>
              </a:defRPr>
            </a:lvl1pPr>
            <a:extLst/>
          </a:lstStyle>
          <a:p>
            <a:pPr>
              <a:defRPr/>
            </a:pPr>
            <a:fld id="{82F14524-9524-4D99-A7C3-02FD9BF1C1C1}" type="datetime1">
              <a:rPr lang="en-US"/>
              <a:pPr>
                <a:defRPr/>
              </a:pPr>
              <a:t>12/21/23</a:t>
            </a:fld>
            <a:endParaRPr lang="en-US" dirty="0"/>
          </a:p>
        </p:txBody>
      </p:sp>
      <p:sp>
        <p:nvSpPr>
          <p:cNvPr id="16" name="Footer Placeholder 16"/>
          <p:cNvSpPr>
            <a:spLocks noGrp="1"/>
          </p:cNvSpPr>
          <p:nvPr>
            <p:ph type="ftr" sz="quarter" idx="11"/>
          </p:nvPr>
        </p:nvSpPr>
        <p:spPr/>
        <p:txBody>
          <a:bodyPr/>
          <a:lstStyle>
            <a:lvl1pPr fontAlgn="base">
              <a:spcBef>
                <a:spcPct val="0"/>
              </a:spcBef>
              <a:spcAft>
                <a:spcPct val="0"/>
              </a:spcAft>
              <a:defRPr>
                <a:latin typeface="Arial" pitchFamily="34" charset="0"/>
              </a:defRPr>
            </a:lvl1pPr>
            <a:extLst/>
          </a:lstStyle>
          <a:p>
            <a:pPr>
              <a:defRPr/>
            </a:pPr>
            <a:endParaRPr lang="en-US" dirty="0"/>
          </a:p>
        </p:txBody>
      </p:sp>
      <p:sp>
        <p:nvSpPr>
          <p:cNvPr id="17" name="Slide Number Placeholder 28"/>
          <p:cNvSpPr>
            <a:spLocks noGrp="1"/>
          </p:cNvSpPr>
          <p:nvPr>
            <p:ph type="sldNum" sz="quarter" idx="12"/>
          </p:nvPr>
        </p:nvSpPr>
        <p:spPr/>
        <p:txBody>
          <a:bodyPr/>
          <a:lstStyle>
            <a:lvl1pPr fontAlgn="base">
              <a:spcBef>
                <a:spcPct val="0"/>
              </a:spcBef>
              <a:spcAft>
                <a:spcPct val="0"/>
              </a:spcAft>
              <a:defRPr>
                <a:latin typeface="Arial" pitchFamily="34" charset="0"/>
              </a:defRPr>
            </a:lvl1pPr>
            <a:extLst/>
          </a:lstStyle>
          <a:p>
            <a:pPr>
              <a:defRPr/>
            </a:pPr>
            <a:fld id="{FA0FE1E1-4974-4DC4-9E00-2C1FB5723237}" type="slidenum">
              <a:rPr lang="en-US"/>
              <a:pPr>
                <a:defRPr/>
              </a:pPr>
              <a:t>‹#›</a:t>
            </a:fld>
            <a:endParaRPr lang="en-US" dirty="0"/>
          </a:p>
        </p:txBody>
      </p:sp>
    </p:spTree>
    <p:extLst>
      <p:ext uri="{BB962C8B-B14F-4D97-AF65-F5344CB8AC3E}">
        <p14:creationId xmlns:p14="http://schemas.microsoft.com/office/powerpoint/2010/main" val="2111293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extLst/>
          </a:lstStyle>
          <a:p>
            <a:pPr>
              <a:defRPr/>
            </a:pPr>
            <a:fld id="{8E9067D4-AD8F-4BC4-B6DD-F9A1B1DCCE2E}" type="datetime1">
              <a:rPr lang="en-US"/>
              <a:pPr>
                <a:defRPr/>
              </a:pPr>
              <a:t>12/21/23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extLst/>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extLst/>
          </a:lstStyle>
          <a:p>
            <a:pPr>
              <a:defRPr/>
            </a:pPr>
            <a:fld id="{24D0EF6A-0A82-464C-A299-059318697082}" type="slidenum">
              <a:rPr lang="en-US"/>
              <a:pPr>
                <a:defRPr/>
              </a:pPr>
              <a:t>‹#›</a:t>
            </a:fld>
            <a:endParaRPr lang="en-US" dirty="0"/>
          </a:p>
        </p:txBody>
      </p:sp>
    </p:spTree>
    <p:extLst>
      <p:ext uri="{BB962C8B-B14F-4D97-AF65-F5344CB8AC3E}">
        <p14:creationId xmlns:p14="http://schemas.microsoft.com/office/powerpoint/2010/main" val="2748234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extLst/>
          </a:lstStyle>
          <a:p>
            <a:pPr>
              <a:defRPr/>
            </a:pPr>
            <a:fld id="{AB8FFE2B-E520-4A0C-A16A-C849DFE0E13A}" type="datetime1">
              <a:rPr lang="en-US"/>
              <a:pPr>
                <a:defRPr/>
              </a:pPr>
              <a:t>12/21/23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extLst/>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extLst/>
          </a:lstStyle>
          <a:p>
            <a:pPr>
              <a:defRPr/>
            </a:pPr>
            <a:fld id="{F8ABB1D5-97A5-4B9C-A2FC-28815646425F}" type="slidenum">
              <a:rPr lang="en-US"/>
              <a:pPr>
                <a:defRPr/>
              </a:pPr>
              <a:t>‹#›</a:t>
            </a:fld>
            <a:endParaRPr lang="en-US" dirty="0"/>
          </a:p>
        </p:txBody>
      </p:sp>
    </p:spTree>
    <p:extLst>
      <p:ext uri="{BB962C8B-B14F-4D97-AF65-F5344CB8AC3E}">
        <p14:creationId xmlns:p14="http://schemas.microsoft.com/office/powerpoint/2010/main" val="308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lstStyle>
            <a:lvl1pPr>
              <a:defRPr sz="3600">
                <a:solidFill>
                  <a:schemeClr val="accent3"/>
                </a:solidFill>
                <a:latin typeface="+mn-lt"/>
              </a:defRPr>
            </a:lvl1pPr>
            <a:extLst/>
          </a:lstStyle>
          <a:p>
            <a:r>
              <a:rPr lang="en-US" dirty="0"/>
              <a:t>Click to edit Master title style</a:t>
            </a:r>
          </a:p>
        </p:txBody>
      </p:sp>
      <p:sp>
        <p:nvSpPr>
          <p:cNvPr id="3" name="Content Placeholder 2"/>
          <p:cNvSpPr>
            <a:spLocks noGrp="1"/>
          </p:cNvSpPr>
          <p:nvPr>
            <p:ph idx="1"/>
          </p:nvPr>
        </p:nvSpPr>
        <p:spPr>
          <a:xfrm>
            <a:off x="685800" y="1783560"/>
            <a:ext cx="7772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extLst/>
          </a:lstStyle>
          <a:p>
            <a:pPr>
              <a:defRPr/>
            </a:pPr>
            <a:fld id="{772760AB-4668-48BB-BA64-ADDA65DB263A}" type="datetime1">
              <a:rPr lang="en-US"/>
              <a:pPr>
                <a:defRPr/>
              </a:pPr>
              <a:t>12/21/23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extLst/>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extLst/>
          </a:lstStyle>
          <a:p>
            <a:pPr>
              <a:defRPr/>
            </a:pPr>
            <a:fld id="{BDEDB361-EE77-425B-AFC9-7F3BC2A4137F}" type="slidenum">
              <a:rPr lang="en-US"/>
              <a:pPr>
                <a:defRPr/>
              </a:pPr>
              <a:t>‹#›</a:t>
            </a:fld>
            <a:endParaRPr lang="en-US" dirty="0"/>
          </a:p>
        </p:txBody>
      </p:sp>
    </p:spTree>
    <p:extLst>
      <p:ext uri="{BB962C8B-B14F-4D97-AF65-F5344CB8AC3E}">
        <p14:creationId xmlns:p14="http://schemas.microsoft.com/office/powerpoint/2010/main" val="2975639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17"/>
          <p:cNvSpPr>
            <a:spLocks/>
          </p:cNvSpPr>
          <p:nvPr/>
        </p:nvSpPr>
        <p:spPr bwMode="auto">
          <a:xfrm>
            <a:off x="4829175" y="1073150"/>
            <a:ext cx="4321175" cy="5791200"/>
          </a:xfrm>
          <a:custGeom>
            <a:avLst/>
            <a:gdLst>
              <a:gd name="T0" fmla="*/ 0 w 2736"/>
              <a:gd name="T1" fmla="*/ 2147483647 h 3648"/>
              <a:gd name="T2" fmla="*/ 2147483647 w 2736"/>
              <a:gd name="T3" fmla="*/ 2147483647 h 3648"/>
              <a:gd name="T4" fmla="*/ 2147483647 w 2736"/>
              <a:gd name="T5" fmla="*/ 0 h 3648"/>
              <a:gd name="T6" fmla="*/ 2147483647 w 2736"/>
              <a:gd name="T7" fmla="*/ 2147483647 h 3648"/>
              <a:gd name="T8" fmla="*/ 2147483647 w 2736"/>
              <a:gd name="T9" fmla="*/ 2147483647 h 3648"/>
              <a:gd name="T10" fmla="*/ 2147483647 w 2736"/>
              <a:gd name="T11" fmla="*/ 2147483647 h 3648"/>
              <a:gd name="T12" fmla="*/ 0 w 2736"/>
              <a:gd name="T13" fmla="*/ 2147483647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5" name="Freeform 18"/>
          <p:cNvSpPr>
            <a:spLocks/>
          </p:cNvSpPr>
          <p:nvPr/>
        </p:nvSpPr>
        <p:spPr bwMode="auto">
          <a:xfrm>
            <a:off x="374650" y="0"/>
            <a:ext cx="5513388" cy="6615113"/>
          </a:xfrm>
          <a:custGeom>
            <a:avLst/>
            <a:gdLst>
              <a:gd name="T0" fmla="*/ 0 w 3504"/>
              <a:gd name="T1" fmla="*/ 2147483647 h 4128"/>
              <a:gd name="T2" fmla="*/ 0 w 3504"/>
              <a:gd name="T3" fmla="*/ 2147483647 h 4128"/>
              <a:gd name="T4" fmla="*/ 2147483647 w 3504"/>
              <a:gd name="T5" fmla="*/ 2147483647 h 4128"/>
              <a:gd name="T6" fmla="*/ 2147483647 w 3504"/>
              <a:gd name="T7" fmla="*/ 0 h 4128"/>
              <a:gd name="T8" fmla="*/ 2147483647 w 3504"/>
              <a:gd name="T9" fmla="*/ 0 h 4128"/>
              <a:gd name="T10" fmla="*/ 2147483647 w 3504"/>
              <a:gd name="T11" fmla="*/ 2147483647 h 4128"/>
              <a:gd name="T12" fmla="*/ 0 w 3504"/>
              <a:gd name="T13" fmla="*/ 2147483647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rbel"/>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rbel"/>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rbel"/>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rbel"/>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rbel"/>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rbel"/>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rbel"/>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rbel"/>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rbel"/>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rbel"/>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rbel"/>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rbel"/>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Corbel"/>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a:t>Click to edit Master title style</a:t>
            </a:r>
          </a:p>
        </p:txBody>
      </p:sp>
      <p:sp>
        <p:nvSpPr>
          <p:cNvPr id="25" name="Date Placeholder 3"/>
          <p:cNvSpPr>
            <a:spLocks noGrp="1"/>
          </p:cNvSpPr>
          <p:nvPr>
            <p:ph type="dt" sz="half" idx="10"/>
          </p:nvPr>
        </p:nvSpPr>
        <p:spPr/>
        <p:txBody>
          <a:bodyPr/>
          <a:lstStyle>
            <a:lvl1pPr fontAlgn="base">
              <a:spcBef>
                <a:spcPct val="0"/>
              </a:spcBef>
              <a:spcAft>
                <a:spcPct val="0"/>
              </a:spcAft>
              <a:defRPr>
                <a:latin typeface="Arial" pitchFamily="34" charset="0"/>
              </a:defRPr>
            </a:lvl1pPr>
            <a:extLst/>
          </a:lstStyle>
          <a:p>
            <a:pPr>
              <a:defRPr/>
            </a:pPr>
            <a:fld id="{6F0F387B-A85B-49CD-901D-B4A400A8245A}" type="datetime1">
              <a:rPr lang="en-US"/>
              <a:pPr>
                <a:defRPr/>
              </a:pPr>
              <a:t>12/21/23</a:t>
            </a:fld>
            <a:endParaRPr lang="en-US" dirty="0"/>
          </a:p>
        </p:txBody>
      </p:sp>
      <p:sp>
        <p:nvSpPr>
          <p:cNvPr id="26"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extLst/>
          </a:lstStyle>
          <a:p>
            <a:pPr>
              <a:defRPr/>
            </a:pPr>
            <a:endParaRPr lang="en-US" dirty="0"/>
          </a:p>
        </p:txBody>
      </p:sp>
      <p:sp>
        <p:nvSpPr>
          <p:cNvPr id="27" name="Slide Number Placeholder 5"/>
          <p:cNvSpPr>
            <a:spLocks noGrp="1"/>
          </p:cNvSpPr>
          <p:nvPr>
            <p:ph type="sldNum" sz="quarter" idx="12"/>
          </p:nvPr>
        </p:nvSpPr>
        <p:spPr/>
        <p:txBody>
          <a:bodyPr/>
          <a:lstStyle>
            <a:lvl1pPr fontAlgn="base">
              <a:spcBef>
                <a:spcPct val="0"/>
              </a:spcBef>
              <a:spcAft>
                <a:spcPct val="0"/>
              </a:spcAft>
              <a:defRPr>
                <a:latin typeface="Arial" pitchFamily="34" charset="0"/>
              </a:defRPr>
            </a:lvl1pPr>
            <a:extLst/>
          </a:lstStyle>
          <a:p>
            <a:pPr>
              <a:defRPr/>
            </a:pPr>
            <a:fld id="{1DB16C1A-FC12-4E65-8C55-FFC367D3533B}" type="slidenum">
              <a:rPr lang="en-US"/>
              <a:pPr>
                <a:defRPr/>
              </a:pPr>
              <a:t>‹#›</a:t>
            </a:fld>
            <a:endParaRPr lang="en-US" dirty="0"/>
          </a:p>
        </p:txBody>
      </p:sp>
    </p:spTree>
    <p:extLst>
      <p:ext uri="{BB962C8B-B14F-4D97-AF65-F5344CB8AC3E}">
        <p14:creationId xmlns:p14="http://schemas.microsoft.com/office/powerpoint/2010/main" val="3182605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extLst/>
          </a:lstStyle>
          <a:p>
            <a:pPr>
              <a:defRPr/>
            </a:pPr>
            <a:fld id="{DBC48E8F-07E5-400C-B714-0CF16A61ADAC}" type="datetime1">
              <a:rPr lang="en-US"/>
              <a:pPr>
                <a:defRPr/>
              </a:pPr>
              <a:t>12/21/23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extLst/>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extLst/>
          </a:lstStyle>
          <a:p>
            <a:pPr>
              <a:defRPr/>
            </a:pPr>
            <a:fld id="{4E362BBF-FD2E-437B-9AE7-A5011CF52AE0}" type="slidenum">
              <a:rPr lang="en-US"/>
              <a:pPr>
                <a:defRPr/>
              </a:pPr>
              <a:t>‹#›</a:t>
            </a:fld>
            <a:endParaRPr lang="en-US" dirty="0"/>
          </a:p>
        </p:txBody>
      </p:sp>
    </p:spTree>
    <p:extLst>
      <p:ext uri="{BB962C8B-B14F-4D97-AF65-F5344CB8AC3E}">
        <p14:creationId xmlns:p14="http://schemas.microsoft.com/office/powerpoint/2010/main" val="2368224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fontAlgn="base">
              <a:spcBef>
                <a:spcPct val="0"/>
              </a:spcBef>
              <a:spcAft>
                <a:spcPct val="0"/>
              </a:spcAft>
              <a:defRPr>
                <a:latin typeface="Arial" pitchFamily="34" charset="0"/>
              </a:defRPr>
            </a:lvl1pPr>
            <a:extLst/>
          </a:lstStyle>
          <a:p>
            <a:pPr>
              <a:defRPr/>
            </a:pPr>
            <a:fld id="{03E18D7A-62AB-4CE7-87C7-A8FC6BC11963}" type="datetime1">
              <a:rPr lang="en-US"/>
              <a:pPr>
                <a:defRPr/>
              </a:pPr>
              <a:t>12/21/23</a:t>
            </a:fld>
            <a:endParaRPr lang="en-US" dirty="0"/>
          </a:p>
        </p:txBody>
      </p:sp>
      <p:sp>
        <p:nvSpPr>
          <p:cNvPr id="1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extLst/>
          </a:lstStyle>
          <a:p>
            <a:pPr>
              <a:defRPr/>
            </a:pPr>
            <a:endParaRPr lang="en-US" dirty="0"/>
          </a:p>
        </p:txBody>
      </p:sp>
      <p:sp>
        <p:nvSpPr>
          <p:cNvPr id="19" name="Slide Number Placeholder 8"/>
          <p:cNvSpPr>
            <a:spLocks noGrp="1"/>
          </p:cNvSpPr>
          <p:nvPr>
            <p:ph type="sldNum" sz="quarter" idx="12"/>
          </p:nvPr>
        </p:nvSpPr>
        <p:spPr/>
        <p:txBody>
          <a:bodyPr/>
          <a:lstStyle>
            <a:lvl1pPr fontAlgn="base">
              <a:spcBef>
                <a:spcPct val="0"/>
              </a:spcBef>
              <a:spcAft>
                <a:spcPct val="0"/>
              </a:spcAft>
              <a:defRPr>
                <a:latin typeface="Arial" pitchFamily="34" charset="0"/>
              </a:defRPr>
            </a:lvl1pPr>
            <a:extLst/>
          </a:lstStyle>
          <a:p>
            <a:pPr>
              <a:defRPr/>
            </a:pPr>
            <a:fld id="{189B0E8C-4F1D-4411-A63F-774CB9D03BD6}" type="slidenum">
              <a:rPr lang="en-US"/>
              <a:pPr>
                <a:defRPr/>
              </a:pPr>
              <a:t>‹#›</a:t>
            </a:fld>
            <a:endParaRPr lang="en-US" dirty="0"/>
          </a:p>
        </p:txBody>
      </p:sp>
    </p:spTree>
    <p:extLst>
      <p:ext uri="{BB962C8B-B14F-4D97-AF65-F5344CB8AC3E}">
        <p14:creationId xmlns:p14="http://schemas.microsoft.com/office/powerpoint/2010/main" val="3290608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pitchFamily="34" charset="0"/>
              </a:defRPr>
            </a:lvl1pPr>
            <a:extLst/>
          </a:lstStyle>
          <a:p>
            <a:pPr>
              <a:defRPr/>
            </a:pPr>
            <a:fld id="{DA0639BC-064A-42FE-BCA2-D71D671FDBC2}" type="datetime1">
              <a:rPr lang="en-US"/>
              <a:pPr>
                <a:defRPr/>
              </a:pPr>
              <a:t>12/21/23</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extLst/>
          </a:lstStyle>
          <a:p>
            <a:pPr>
              <a:defRPr/>
            </a:pPr>
            <a:endParaRPr lang="en-US" dirty="0"/>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pitchFamily="34" charset="0"/>
              </a:defRPr>
            </a:lvl1pPr>
            <a:extLst/>
          </a:lstStyle>
          <a:p>
            <a:pPr>
              <a:defRPr/>
            </a:pPr>
            <a:fld id="{8B0AF163-2B0F-4D5D-8A99-266C8DA9FBEB}" type="slidenum">
              <a:rPr lang="en-US"/>
              <a:pPr>
                <a:defRPr/>
              </a:pPr>
              <a:t>‹#›</a:t>
            </a:fld>
            <a:endParaRPr lang="en-US" dirty="0"/>
          </a:p>
        </p:txBody>
      </p:sp>
    </p:spTree>
    <p:extLst>
      <p:ext uri="{BB962C8B-B14F-4D97-AF65-F5344CB8AC3E}">
        <p14:creationId xmlns:p14="http://schemas.microsoft.com/office/powerpoint/2010/main" val="1906006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pitchFamily="34" charset="0"/>
              </a:defRPr>
            </a:lvl1pPr>
            <a:extLst/>
          </a:lstStyle>
          <a:p>
            <a:pPr>
              <a:defRPr/>
            </a:pPr>
            <a:fld id="{5543D3C5-C9CF-406B-A075-7F55CBEE5953}" type="datetime1">
              <a:rPr lang="en-US"/>
              <a:pPr>
                <a:defRPr/>
              </a:pPr>
              <a:t>12/21/23</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extLst/>
          </a:lstStyle>
          <a:p>
            <a:pPr>
              <a:defRPr/>
            </a:pPr>
            <a:endParaRPr lang="en-US" dirty="0"/>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pitchFamily="34" charset="0"/>
              </a:defRPr>
            </a:lvl1pPr>
            <a:extLst/>
          </a:lstStyle>
          <a:p>
            <a:pPr>
              <a:defRPr/>
            </a:pPr>
            <a:fld id="{FC13BCCE-E903-4387-8F43-845262AB5716}" type="slidenum">
              <a:rPr lang="en-US"/>
              <a:pPr>
                <a:defRPr/>
              </a:pPr>
              <a:t>‹#›</a:t>
            </a:fld>
            <a:endParaRPr lang="en-US" dirty="0"/>
          </a:p>
        </p:txBody>
      </p:sp>
    </p:spTree>
    <p:extLst>
      <p:ext uri="{BB962C8B-B14F-4D97-AF65-F5344CB8AC3E}">
        <p14:creationId xmlns:p14="http://schemas.microsoft.com/office/powerpoint/2010/main" val="1098869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pitchFamily="34" charset="0"/>
              </a:defRPr>
            </a:lvl1pPr>
            <a:extLst/>
          </a:lstStyle>
          <a:p>
            <a:pPr>
              <a:defRPr/>
            </a:pPr>
            <a:fld id="{E64313A1-97B7-449F-8F16-11C6A2907FB6}" type="datetime1">
              <a:rPr lang="en-US"/>
              <a:pPr>
                <a:defRPr/>
              </a:pPr>
              <a:t>12/21/23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extLst/>
          </a:lstStyle>
          <a:p>
            <a:pPr>
              <a:defRPr/>
            </a:pPr>
            <a:endParaRPr lang="en-US" dirty="0"/>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pitchFamily="34" charset="0"/>
              </a:defRPr>
            </a:lvl1pPr>
            <a:extLst/>
          </a:lstStyle>
          <a:p>
            <a:pPr>
              <a:defRPr/>
            </a:pPr>
            <a:fld id="{B984EEF5-F274-4D96-A7D4-011FC61EBE34}" type="slidenum">
              <a:rPr lang="en-US"/>
              <a:pPr>
                <a:defRPr/>
              </a:pPr>
              <a:t>‹#›</a:t>
            </a:fld>
            <a:endParaRPr lang="en-US" dirty="0"/>
          </a:p>
        </p:txBody>
      </p:sp>
    </p:spTree>
    <p:extLst>
      <p:ext uri="{BB962C8B-B14F-4D97-AF65-F5344CB8AC3E}">
        <p14:creationId xmlns:p14="http://schemas.microsoft.com/office/powerpoint/2010/main" val="2424469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288707"/>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877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288707"/>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877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2887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877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fontAlgn="base">
              <a:spcBef>
                <a:spcPct val="0"/>
              </a:spcBef>
              <a:spcAft>
                <a:spcPct val="0"/>
              </a:spcAft>
              <a:defRPr>
                <a:latin typeface="Arial" pitchFamily="34" charset="0"/>
              </a:defRPr>
            </a:lvl1pPr>
            <a:extLst/>
          </a:lstStyle>
          <a:p>
            <a:pPr>
              <a:defRPr/>
            </a:pPr>
            <a:fld id="{C40A4667-21D7-4F38-9EC9-C02A950D708A}" type="datetime1">
              <a:rPr lang="en-US"/>
              <a:pPr>
                <a:defRPr/>
              </a:pPr>
              <a:t>12/21/23</a:t>
            </a:fld>
            <a:endParaRPr lang="en-US" dirty="0"/>
          </a:p>
        </p:txBody>
      </p:sp>
      <p:sp>
        <p:nvSpPr>
          <p:cNvPr id="20" name="Footer Placeholder 5"/>
          <p:cNvSpPr>
            <a:spLocks noGrp="1"/>
          </p:cNvSpPr>
          <p:nvPr>
            <p:ph type="ftr" sz="quarter" idx="11"/>
          </p:nvPr>
        </p:nvSpPr>
        <p:spPr>
          <a:xfrm>
            <a:off x="914400" y="55563"/>
            <a:ext cx="5562600" cy="365125"/>
          </a:xfrm>
        </p:spPr>
        <p:txBody>
          <a:bodyPr/>
          <a:lstStyle>
            <a:lvl1pPr fontAlgn="base">
              <a:spcBef>
                <a:spcPct val="0"/>
              </a:spcBef>
              <a:spcAft>
                <a:spcPct val="0"/>
              </a:spcAft>
              <a:defRPr>
                <a:latin typeface="Arial" pitchFamily="34" charset="0"/>
              </a:defRPr>
            </a:lvl1pPr>
            <a:extLst/>
          </a:lstStyle>
          <a:p>
            <a:pPr>
              <a:defRPr/>
            </a:pPr>
            <a:endParaRPr lang="en-US" dirty="0"/>
          </a:p>
        </p:txBody>
      </p:sp>
      <p:sp>
        <p:nvSpPr>
          <p:cNvPr id="21" name="Slide Number Placeholder 6"/>
          <p:cNvSpPr>
            <a:spLocks noGrp="1"/>
          </p:cNvSpPr>
          <p:nvPr>
            <p:ph type="sldNum" sz="quarter" idx="12"/>
          </p:nvPr>
        </p:nvSpPr>
        <p:spPr>
          <a:xfrm>
            <a:off x="8610600" y="55563"/>
            <a:ext cx="457200" cy="365125"/>
          </a:xfrm>
        </p:spPr>
        <p:txBody>
          <a:bodyPr/>
          <a:lstStyle>
            <a:lvl1pPr fontAlgn="base">
              <a:spcBef>
                <a:spcPct val="0"/>
              </a:spcBef>
              <a:spcAft>
                <a:spcPct val="0"/>
              </a:spcAft>
              <a:defRPr>
                <a:latin typeface="Arial" pitchFamily="34" charset="0"/>
              </a:defRPr>
            </a:lvl1pPr>
            <a:extLst/>
          </a:lstStyle>
          <a:p>
            <a:pPr>
              <a:defRPr/>
            </a:pPr>
            <a:fld id="{ADEF9BBF-A14E-4030-8470-E34E1D1183A8}" type="slidenum">
              <a:rPr lang="en-US"/>
              <a:pPr>
                <a:defRPr/>
              </a:pPr>
              <a:t>‹#›</a:t>
            </a:fld>
            <a:endParaRPr lang="en-US" dirty="0"/>
          </a:p>
        </p:txBody>
      </p:sp>
    </p:spTree>
    <p:extLst>
      <p:ext uri="{BB962C8B-B14F-4D97-AF65-F5344CB8AC3E}">
        <p14:creationId xmlns:p14="http://schemas.microsoft.com/office/powerpoint/2010/main" val="176601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2060"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fontAlgn="auto" latinLnBrk="0" hangingPunct="1">
              <a:spcBef>
                <a:spcPts val="0"/>
              </a:spcBef>
              <a:spcAft>
                <a:spcPts val="0"/>
              </a:spcAft>
              <a:defRPr kumimoji="0" sz="1100">
                <a:solidFill>
                  <a:srgbClr val="D6ECFF"/>
                </a:solidFill>
                <a:latin typeface="Corbel"/>
              </a:defRPr>
            </a:lvl1pPr>
            <a:extLst/>
          </a:lstStyle>
          <a:p>
            <a:pPr>
              <a:defRPr/>
            </a:pPr>
            <a:fld id="{0EA512DE-C239-4D55-905D-6B9D8D016A79}" type="datetime1">
              <a:rPr lang="en-US"/>
              <a:pPr>
                <a:defRPr/>
              </a:pPr>
              <a:t>12/21/23</a:t>
            </a:fld>
            <a:endParaRPr 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rgbClr val="D6ECFF"/>
                </a:solidFill>
                <a:latin typeface="Corbel"/>
              </a:defRPr>
            </a:lvl1pPr>
            <a:extLst/>
          </a:lstStyle>
          <a:p>
            <a:pPr>
              <a:defRPr/>
            </a:pPr>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fontAlgn="auto" latinLnBrk="0" hangingPunct="1">
              <a:spcBef>
                <a:spcPts val="0"/>
              </a:spcBef>
              <a:spcAft>
                <a:spcPts val="0"/>
              </a:spcAft>
              <a:defRPr kumimoji="0" sz="1200">
                <a:solidFill>
                  <a:srgbClr val="D6ECFF"/>
                </a:solidFill>
                <a:latin typeface="Corbel"/>
              </a:defRPr>
            </a:lvl1pPr>
            <a:extLst/>
          </a:lstStyle>
          <a:p>
            <a:pPr>
              <a:defRPr/>
            </a:pPr>
            <a:fld id="{29090346-A4B7-40C7-9AA5-C024B309B0C7}"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hf hdr="0" ftr="0" dt="0"/>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1.xml"/><Relationship Id="rId5" Type="http://schemas.openxmlformats.org/officeDocument/2006/relationships/slide" Target="slide36.xml"/><Relationship Id="rId4" Type="http://schemas.openxmlformats.org/officeDocument/2006/relationships/slide" Target="slide20.xml"/></Relationships>
</file>

<file path=ppt/slides/_rels/slide20.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4.jpg"/><Relationship Id="rId7"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5.jpeg"/><Relationship Id="rId9"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7.png"/><Relationship Id="rId5" Type="http://schemas.microsoft.com/office/2007/relationships/hdphoto" Target="../media/hdphoto9.wdp"/><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www.youtube.com/watch?v=9C3Z8EwThNg" TargetMode="External"/><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png"/><Relationship Id="rId9" Type="http://schemas.microsoft.com/office/2007/relationships/hdphoto" Target="../media/hdphoto10.wdp"/></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slide" Target="slide37.xml"/><Relationship Id="rId4" Type="http://schemas.openxmlformats.org/officeDocument/2006/relationships/slide" Target="slide39.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0.png"/><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e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7" Type="http://schemas.microsoft.com/office/2007/relationships/hdphoto" Target="../media/hdphoto13.wdp"/><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5.png"/><Relationship Id="rId5" Type="http://schemas.microsoft.com/office/2007/relationships/hdphoto" Target="../media/hdphoto12.wdp"/><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3.wd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4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slide" Target="slide17.xml"/><Relationship Id="rId4" Type="http://schemas.openxmlformats.org/officeDocument/2006/relationships/slide" Target="slide44.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F2133522-81AA-4522-B8C1-B0D3F1E08E4B}" type="slidenum">
              <a:rPr lang="en-US" altLang="en-US" sz="1200" smtClean="0">
                <a:solidFill>
                  <a:srgbClr val="D6ECFF"/>
                </a:solidFill>
                <a:latin typeface="Arial" pitchFamily="34" charset="0"/>
              </a:rPr>
              <a:pPr eaLnBrk="1" hangingPunct="1">
                <a:spcBef>
                  <a:spcPct val="0"/>
                </a:spcBef>
                <a:buClrTx/>
                <a:buSzTx/>
                <a:buFontTx/>
                <a:buNone/>
              </a:pPr>
              <a:t>1</a:t>
            </a:fld>
            <a:endParaRPr lang="en-US" altLang="en-US" sz="1200" dirty="0">
              <a:solidFill>
                <a:srgbClr val="D6ECFF"/>
              </a:solidFill>
              <a:latin typeface="Arial" pitchFamily="34" charset="0"/>
            </a:endParaRPr>
          </a:p>
        </p:txBody>
      </p:sp>
      <p:sp>
        <p:nvSpPr>
          <p:cNvPr id="14339" name="Title 1"/>
          <p:cNvSpPr>
            <a:spLocks noGrp="1"/>
          </p:cNvSpPr>
          <p:nvPr>
            <p:ph type="ctrTitle"/>
          </p:nvPr>
        </p:nvSpPr>
        <p:spPr bwMode="auto">
          <a:xfrm>
            <a:off x="685799" y="4267200"/>
            <a:ext cx="7772400" cy="1295400"/>
          </a:xfrm>
        </p:spPr>
        <p:txBody>
          <a:bodyPr wrap="square" lIns="91440" tIns="45720" rIns="91440" bIns="45720" numCol="1" anchorCtr="0" compatLnSpc="1">
            <a:prstTxWarp prst="textNoShape">
              <a:avLst/>
            </a:prstTxWarp>
          </a:bodyPr>
          <a:lstStyle/>
          <a:p>
            <a:pPr marR="0" algn="ctr" eaLnBrk="1" hangingPunct="1"/>
            <a:r>
              <a:rPr lang="en-US" altLang="en-US" cap="none" dirty="0">
                <a:solidFill>
                  <a:schemeClr val="tx1"/>
                </a:solidFill>
                <a:effectLst/>
                <a:latin typeface="Arial" panose="020B0604020202020204" pitchFamily="34" charset="0"/>
                <a:cs typeface="Arial" panose="020B0604020202020204" pitchFamily="34" charset="0"/>
              </a:rPr>
              <a:t>VEHICLE INSPECTION </a:t>
            </a:r>
            <a:br>
              <a:rPr lang="en-US" altLang="en-US" cap="none" dirty="0">
                <a:solidFill>
                  <a:schemeClr val="tx1"/>
                </a:solidFill>
                <a:effectLst/>
                <a:latin typeface="Arial" panose="020B0604020202020204" pitchFamily="34" charset="0"/>
                <a:cs typeface="Arial" panose="020B0604020202020204" pitchFamily="34" charset="0"/>
              </a:rPr>
            </a:br>
            <a:r>
              <a:rPr lang="en-US" altLang="en-US" cap="none" dirty="0">
                <a:solidFill>
                  <a:schemeClr val="tx1"/>
                </a:solidFill>
                <a:effectLst/>
                <a:latin typeface="Arial" panose="020B0604020202020204" pitchFamily="34" charset="0"/>
                <a:cs typeface="Arial" panose="020B0604020202020204" pitchFamily="34" charset="0"/>
              </a:rPr>
              <a:t>Safety Certification</a:t>
            </a:r>
            <a:br>
              <a:rPr lang="en-US" altLang="en-US" cap="none" dirty="0">
                <a:solidFill>
                  <a:schemeClr val="tx1"/>
                </a:solidFill>
                <a:effectLst/>
                <a:latin typeface="Arial" panose="020B0604020202020204" pitchFamily="34" charset="0"/>
                <a:cs typeface="Arial" panose="020B0604020202020204" pitchFamily="34" charset="0"/>
              </a:rPr>
            </a:br>
            <a:r>
              <a:rPr lang="en-US" altLang="en-US" cap="none" dirty="0">
                <a:solidFill>
                  <a:schemeClr val="tx1"/>
                </a:solidFill>
                <a:effectLst/>
                <a:latin typeface="Arial" panose="020B0604020202020204" pitchFamily="34" charset="0"/>
                <a:cs typeface="Arial" panose="020B0604020202020204" pitchFamily="34" charset="0"/>
              </a:rPr>
              <a:t> </a:t>
            </a:r>
            <a:br>
              <a:rPr lang="en-US" altLang="en-US" cap="none" dirty="0">
                <a:solidFill>
                  <a:schemeClr val="tx1"/>
                </a:solidFill>
                <a:effectLst/>
                <a:latin typeface="Arial" panose="020B0604020202020204" pitchFamily="34" charset="0"/>
                <a:cs typeface="Arial" panose="020B0604020202020204" pitchFamily="34" charset="0"/>
              </a:rPr>
            </a:br>
            <a:endParaRPr lang="en-US" altLang="en-US" cap="none" dirty="0">
              <a:solidFill>
                <a:schemeClr val="tx1"/>
              </a:solidFill>
              <a:effectLst/>
              <a:latin typeface="Arial" panose="020B0604020202020204" pitchFamily="34" charset="0"/>
              <a:cs typeface="Arial" panose="020B0604020202020204" pitchFamily="34" charset="0"/>
            </a:endParaRPr>
          </a:p>
        </p:txBody>
      </p:sp>
      <p:sp>
        <p:nvSpPr>
          <p:cNvPr id="8195" name="Subtitle 2"/>
          <p:cNvSpPr>
            <a:spLocks noGrp="1"/>
          </p:cNvSpPr>
          <p:nvPr>
            <p:ph type="subTitle" idx="1"/>
          </p:nvPr>
        </p:nvSpPr>
        <p:spPr>
          <a:xfrm>
            <a:off x="381000" y="3200400"/>
            <a:ext cx="8382000" cy="838200"/>
          </a:xfrm>
        </p:spPr>
        <p:txBody>
          <a:bodyPr>
            <a:noAutofit/>
          </a:bodyPr>
          <a:lstStyle/>
          <a:p>
            <a:pPr algn="ctr" eaLnBrk="1" fontAlgn="auto" hangingPunct="1">
              <a:spcBef>
                <a:spcPct val="0"/>
              </a:spcBef>
              <a:spcAft>
                <a:spcPts val="0"/>
              </a:spcAft>
              <a:buFont typeface="Wingdings"/>
              <a:buNone/>
              <a:defRPr/>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Texas Department of Public Safety</a:t>
            </a:r>
          </a:p>
        </p:txBody>
      </p:sp>
      <p:sp>
        <p:nvSpPr>
          <p:cNvPr id="8197" name="Subtitle 2"/>
          <p:cNvSpPr>
            <a:spLocks noGrp="1"/>
          </p:cNvSpPr>
          <p:nvPr/>
        </p:nvSpPr>
        <p:spPr bwMode="auto">
          <a:xfrm>
            <a:off x="381000" y="4114800"/>
            <a:ext cx="8458200" cy="2438400"/>
          </a:xfrm>
          <a:prstGeom prst="rect">
            <a:avLst/>
          </a:prstGeom>
          <a:noFill/>
          <a:ln w="9525">
            <a:noFill/>
            <a:miter lim="800000"/>
            <a:headEnd/>
            <a:tailEnd/>
          </a:ln>
        </p:spPr>
        <p:txBody>
          <a:bodyPr lIns="100584" anchor="b"/>
          <a:lstStyle/>
          <a:p>
            <a:pPr algn="ctr" fontAlgn="auto">
              <a:spcBef>
                <a:spcPts val="0"/>
              </a:spcBef>
              <a:spcAft>
                <a:spcPts val="0"/>
              </a:spcAft>
              <a:defRPr/>
            </a:pPr>
            <a:endParaRPr lang="en-US" sz="1600" b="1" dirty="0">
              <a:solidFill>
                <a:prstClr val="white"/>
              </a:solidFill>
              <a:cs typeface="Arial" panose="020B0604020202020204" pitchFamily="34" charset="0"/>
            </a:endParaRPr>
          </a:p>
          <a:p>
            <a:pPr algn="ctr" fontAlgn="auto">
              <a:spcBef>
                <a:spcPts val="0"/>
              </a:spcBef>
              <a:spcAft>
                <a:spcPts val="0"/>
              </a:spcAft>
              <a:defRPr/>
            </a:pPr>
            <a:endParaRPr lang="en-US" sz="1600" b="1" dirty="0">
              <a:solidFill>
                <a:prstClr val="white"/>
              </a:solidFill>
              <a:cs typeface="Arial" panose="020B0604020202020204" pitchFamily="34" charset="0"/>
            </a:endParaRPr>
          </a:p>
          <a:p>
            <a:pPr algn="ctr" fontAlgn="auto">
              <a:spcBef>
                <a:spcPts val="0"/>
              </a:spcBef>
              <a:spcAft>
                <a:spcPts val="0"/>
              </a:spcAft>
              <a:defRPr/>
            </a:pPr>
            <a:endParaRPr lang="en-US" sz="1600" b="1" dirty="0">
              <a:solidFill>
                <a:prstClr val="white"/>
              </a:solidFill>
              <a:cs typeface="Arial" panose="020B0604020202020204" pitchFamily="34" charset="0"/>
            </a:endParaRPr>
          </a:p>
          <a:p>
            <a:pPr algn="ctr" fontAlgn="auto">
              <a:spcBef>
                <a:spcPts val="0"/>
              </a:spcBef>
              <a:spcAft>
                <a:spcPts val="0"/>
              </a:spcAft>
              <a:defRPr/>
            </a:pPr>
            <a:r>
              <a:rPr lang="en-US" sz="1400" b="1" dirty="0">
                <a:solidFill>
                  <a:srgbClr val="FEB80A">
                    <a:lumMod val="60000"/>
                    <a:lumOff val="40000"/>
                  </a:srgbClr>
                </a:solidFill>
                <a:effectLst>
                  <a:outerShdw blurRad="38100" dist="38100" dir="2700000" algn="tl">
                    <a:srgbClr val="000000">
                      <a:alpha val="43137"/>
                    </a:srgbClr>
                  </a:outerShdw>
                </a:effectLst>
                <a:cs typeface="Arial" panose="020B0604020202020204" pitchFamily="34" charset="0"/>
              </a:rPr>
              <a:t>Produced by Texas Department of Public Safety Regulatory Services Division </a:t>
            </a:r>
          </a:p>
          <a:p>
            <a:pPr algn="ctr" fontAlgn="auto">
              <a:spcBef>
                <a:spcPts val="0"/>
              </a:spcBef>
              <a:spcAft>
                <a:spcPts val="0"/>
              </a:spcAft>
              <a:defRPr/>
            </a:pPr>
            <a:endParaRPr lang="en-US" sz="1400" b="1" i="1" dirty="0">
              <a:solidFill>
                <a:srgbClr val="C00000"/>
              </a:solidFill>
              <a:cs typeface="Arial" panose="020B0604020202020204" pitchFamily="34" charset="0"/>
            </a:endParaRPr>
          </a:p>
          <a:p>
            <a:pPr algn="ctr" fontAlgn="auto">
              <a:spcBef>
                <a:spcPts val="0"/>
              </a:spcBef>
              <a:spcAft>
                <a:spcPts val="0"/>
              </a:spcAft>
              <a:defRPr/>
            </a:pPr>
            <a:r>
              <a:rPr lang="en-US" sz="1100" cap="all" dirty="0">
                <a:effectLst>
                  <a:outerShdw blurRad="38100" dist="38100" dir="2700000" algn="tl">
                    <a:srgbClr val="000000">
                      <a:alpha val="43137"/>
                    </a:srgbClr>
                  </a:outerShdw>
                </a:effectLst>
                <a:cs typeface="Arial" panose="020B0604020202020204" pitchFamily="34" charset="0"/>
              </a:rPr>
              <a:t>This training is property of the Texas Department of Public Safety.  </a:t>
            </a:r>
          </a:p>
          <a:p>
            <a:pPr algn="ctr" fontAlgn="auto">
              <a:spcBef>
                <a:spcPts val="0"/>
              </a:spcBef>
              <a:spcAft>
                <a:spcPts val="0"/>
              </a:spcAft>
              <a:defRPr/>
            </a:pPr>
            <a:r>
              <a:rPr lang="en-US" sz="1100" cap="all" dirty="0">
                <a:effectLst>
                  <a:outerShdw blurRad="38100" dist="38100" dir="2700000" algn="tl">
                    <a:srgbClr val="000000">
                      <a:alpha val="43137"/>
                    </a:srgbClr>
                  </a:outerShdw>
                </a:effectLst>
                <a:cs typeface="Arial" panose="020B0604020202020204" pitchFamily="34" charset="0"/>
              </a:rPr>
              <a:t>Duplication of this material is prohibited</a:t>
            </a:r>
            <a:r>
              <a:rPr lang="en-US" sz="1100" b="1" i="1" cap="all" dirty="0">
                <a:effectLst>
                  <a:outerShdw blurRad="38100" dist="38100" dir="2700000" algn="tl">
                    <a:srgbClr val="000000">
                      <a:alpha val="43137"/>
                    </a:srgbClr>
                  </a:outerShdw>
                </a:effectLst>
                <a:cs typeface="Arial" panose="020B0604020202020204" pitchFamily="34" charset="0"/>
              </a:rPr>
              <a:t>.</a:t>
            </a:r>
            <a:endParaRPr lang="en-US" sz="1100" b="1" cap="all" dirty="0">
              <a:effectLst>
                <a:outerShdw blurRad="38100" dist="38100" dir="2700000" algn="tl">
                  <a:srgbClr val="000000">
                    <a:alpha val="43137"/>
                  </a:srgbClr>
                </a:outerShdw>
              </a:effectLst>
              <a:cs typeface="Arial" panose="020B0604020202020204" pitchFamily="34" charset="0"/>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harpenSoften amount="15000"/>
                    </a14:imgEffect>
                  </a14:imgLayer>
                </a14:imgProps>
              </a:ext>
              <a:ext uri="{28A0092B-C50C-407E-A947-70E740481C1C}">
                <a14:useLocalDpi xmlns:a14="http://schemas.microsoft.com/office/drawing/2010/main" val="0"/>
              </a:ext>
            </a:extLst>
          </a:blip>
          <a:stretch>
            <a:fillRect/>
          </a:stretch>
        </p:blipFill>
        <p:spPr>
          <a:xfrm>
            <a:off x="3274660" y="293914"/>
            <a:ext cx="2594679" cy="2591747"/>
          </a:xfrm>
          <a:prstGeom prst="rect">
            <a:avLst/>
          </a:prstGeom>
          <a:effectLst>
            <a:reflection blurRad="6350" stA="50000" endA="300" endPos="26000" dist="50800" dir="5400000" sy="-100000" algn="bl" rotWithShape="0"/>
          </a:effectLst>
        </p:spPr>
      </p:pic>
      <p:sp>
        <p:nvSpPr>
          <p:cNvPr id="3" name="Footer Placeholder 2">
            <a:extLst>
              <a:ext uri="{FF2B5EF4-FFF2-40B4-BE49-F238E27FC236}">
                <a16:creationId xmlns:a16="http://schemas.microsoft.com/office/drawing/2014/main" id="{C9EDD3A0-F8B0-4E3E-86F7-32D5E92143EA}"/>
              </a:ext>
            </a:extLst>
          </p:cNvPr>
          <p:cNvSpPr>
            <a:spLocks noGrp="1"/>
          </p:cNvSpPr>
          <p:nvPr>
            <p:ph type="ftr" sz="quarter" idx="11"/>
          </p:nvPr>
        </p:nvSpPr>
        <p:spPr>
          <a:xfrm>
            <a:off x="0" y="6416675"/>
            <a:ext cx="1447800" cy="365125"/>
          </a:xfrm>
        </p:spPr>
        <p:txBody>
          <a:bodyPr/>
          <a:lstStyle/>
          <a:p>
            <a:pPr>
              <a:defRPr/>
            </a:pPr>
            <a:r>
              <a:rPr lang="en-US" sz="1000" dirty="0"/>
              <a:t>VI-80 (Rev. 11/2023)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309C5C12-3055-4E69-B70B-67453389F511}" type="slidenum">
              <a:rPr lang="en-US" altLang="en-US" sz="1200" smtClean="0">
                <a:solidFill>
                  <a:srgbClr val="D6ECFF"/>
                </a:solidFill>
                <a:latin typeface="Arial" pitchFamily="34" charset="0"/>
              </a:rPr>
              <a:pPr eaLnBrk="1" hangingPunct="1">
                <a:spcBef>
                  <a:spcPct val="0"/>
                </a:spcBef>
                <a:buClrTx/>
                <a:buSzTx/>
                <a:buFontTx/>
                <a:buNone/>
              </a:pPr>
              <a:t>10</a:t>
            </a:fld>
            <a:endParaRPr lang="en-US" altLang="en-US" sz="1200" dirty="0">
              <a:solidFill>
                <a:srgbClr val="D6ECFF"/>
              </a:solidFill>
              <a:latin typeface="Arial" pitchFamily="34" charset="0"/>
            </a:endParaRPr>
          </a:p>
        </p:txBody>
      </p:sp>
      <p:sp>
        <p:nvSpPr>
          <p:cNvPr id="60419" name="Rectangle 2"/>
          <p:cNvSpPr txBox="1">
            <a:spLocks noChangeArrowheads="1"/>
          </p:cNvSpPr>
          <p:nvPr/>
        </p:nvSpPr>
        <p:spPr bwMode="auto">
          <a:xfrm>
            <a:off x="990600" y="262890"/>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39775"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995363"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260475"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1481138" indent="-20955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1938338" indent="-2095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395538" indent="-2095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2852738" indent="-2095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309938" indent="-2095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eaLnBrk="1" hangingPunct="1">
              <a:spcBef>
                <a:spcPts val="11400"/>
              </a:spcBef>
              <a:buClrTx/>
              <a:buSzTx/>
              <a:buFontTx/>
              <a:buNone/>
            </a:pPr>
            <a:r>
              <a:rPr lang="en-US" altLang="en-US" sz="4800" b="1" u="sng" dirty="0">
                <a:latin typeface="Arial" pitchFamily="34" charset="0"/>
                <a:cs typeface="Arial" pitchFamily="34" charset="0"/>
              </a:rPr>
              <a:t>INSIDE THE VEHICLE</a:t>
            </a:r>
            <a:br>
              <a:rPr lang="en-US" altLang="en-US" sz="2000" b="1" u="sng" dirty="0">
                <a:latin typeface="Arial" pitchFamily="34" charset="0"/>
                <a:cs typeface="Arial" pitchFamily="34" charset="0"/>
              </a:rPr>
            </a:br>
            <a:r>
              <a:rPr lang="en-US" altLang="en-US" sz="2000" b="1" dirty="0">
                <a:latin typeface="Arial" pitchFamily="34" charset="0"/>
                <a:cs typeface="Arial" pitchFamily="34" charset="0"/>
              </a:rPr>
              <a:t> An Inspector should inspect the following items</a:t>
            </a:r>
            <a:r>
              <a:rPr lang="en-US" altLang="en-US" sz="2000" b="1" u="sng" dirty="0">
                <a:latin typeface="Arial" pitchFamily="34" charset="0"/>
                <a:cs typeface="Arial" pitchFamily="34" charset="0"/>
              </a:rPr>
              <a:t> </a:t>
            </a:r>
          </a:p>
        </p:txBody>
      </p:sp>
      <p:sp>
        <p:nvSpPr>
          <p:cNvPr id="3" name="Rounded Rectangle 2"/>
          <p:cNvSpPr/>
          <p:nvPr/>
        </p:nvSpPr>
        <p:spPr>
          <a:xfrm>
            <a:off x="1005840" y="2006917"/>
            <a:ext cx="1905000" cy="1143000"/>
          </a:xfrm>
          <a:prstGeom prst="roundRect">
            <a:avLst/>
          </a:prstGeom>
          <a:solidFill>
            <a:srgbClr val="CF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Windshield Wiper Control (On/Off Switch)</a:t>
            </a:r>
          </a:p>
        </p:txBody>
      </p:sp>
      <p:sp>
        <p:nvSpPr>
          <p:cNvPr id="23" name="Rounded Rectangle 22"/>
          <p:cNvSpPr/>
          <p:nvPr/>
        </p:nvSpPr>
        <p:spPr>
          <a:xfrm>
            <a:off x="3432810" y="2006917"/>
            <a:ext cx="1905000" cy="1143000"/>
          </a:xfrm>
          <a:prstGeom prst="roundRect">
            <a:avLst/>
          </a:prstGeom>
          <a:solidFill>
            <a:srgbClr val="CF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Horn</a:t>
            </a:r>
          </a:p>
        </p:txBody>
      </p:sp>
      <p:sp>
        <p:nvSpPr>
          <p:cNvPr id="24" name="Rounded Rectangle 23"/>
          <p:cNvSpPr/>
          <p:nvPr/>
        </p:nvSpPr>
        <p:spPr>
          <a:xfrm>
            <a:off x="5867400" y="1999297"/>
            <a:ext cx="1905000" cy="1143000"/>
          </a:xfrm>
          <a:prstGeom prst="roundRect">
            <a:avLst/>
          </a:prstGeom>
          <a:solidFill>
            <a:srgbClr val="CF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Turn Signal </a:t>
            </a:r>
          </a:p>
          <a:p>
            <a:pPr algn="ctr"/>
            <a:r>
              <a:rPr lang="en-US" sz="1600" b="1" dirty="0">
                <a:solidFill>
                  <a:schemeClr val="bg1"/>
                </a:solidFill>
                <a:latin typeface="Arial" panose="020B0604020202020204" pitchFamily="34" charset="0"/>
                <a:cs typeface="Arial" panose="020B0604020202020204" pitchFamily="34" charset="0"/>
              </a:rPr>
              <a:t>Indicator</a:t>
            </a:r>
          </a:p>
        </p:txBody>
      </p:sp>
      <p:sp>
        <p:nvSpPr>
          <p:cNvPr id="25" name="Rounded Rectangle 24"/>
          <p:cNvSpPr/>
          <p:nvPr/>
        </p:nvSpPr>
        <p:spPr>
          <a:xfrm>
            <a:off x="3429000" y="3427095"/>
            <a:ext cx="1905000" cy="1143000"/>
          </a:xfrm>
          <a:prstGeom prst="roundRect">
            <a:avLst/>
          </a:prstGeom>
          <a:solidFill>
            <a:srgbClr val="CF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Seat Belts</a:t>
            </a:r>
          </a:p>
        </p:txBody>
      </p:sp>
      <p:sp>
        <p:nvSpPr>
          <p:cNvPr id="26" name="Rounded Rectangle 25"/>
          <p:cNvSpPr/>
          <p:nvPr/>
        </p:nvSpPr>
        <p:spPr>
          <a:xfrm>
            <a:off x="5852160" y="3427095"/>
            <a:ext cx="1905000" cy="1143000"/>
          </a:xfrm>
          <a:prstGeom prst="roundRect">
            <a:avLst/>
          </a:prstGeom>
          <a:solidFill>
            <a:srgbClr val="CF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Brake Pedal Reserve</a:t>
            </a:r>
          </a:p>
        </p:txBody>
      </p:sp>
      <p:sp>
        <p:nvSpPr>
          <p:cNvPr id="27" name="Rounded Rectangle 26"/>
          <p:cNvSpPr/>
          <p:nvPr/>
        </p:nvSpPr>
        <p:spPr>
          <a:xfrm>
            <a:off x="990600" y="3392805"/>
            <a:ext cx="1905000" cy="1143000"/>
          </a:xfrm>
          <a:prstGeom prst="roundRect">
            <a:avLst/>
          </a:prstGeom>
          <a:solidFill>
            <a:srgbClr val="CF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Mirror</a:t>
            </a:r>
          </a:p>
        </p:txBody>
      </p:sp>
      <p:sp>
        <p:nvSpPr>
          <p:cNvPr id="28" name="Rounded Rectangle 27"/>
          <p:cNvSpPr/>
          <p:nvPr/>
        </p:nvSpPr>
        <p:spPr>
          <a:xfrm>
            <a:off x="990600" y="4876800"/>
            <a:ext cx="1905000" cy="1143000"/>
          </a:xfrm>
          <a:prstGeom prst="roundRect">
            <a:avLst/>
          </a:prstGeom>
          <a:solidFill>
            <a:srgbClr val="CF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Parking Brake</a:t>
            </a:r>
          </a:p>
        </p:txBody>
      </p:sp>
      <p:sp>
        <p:nvSpPr>
          <p:cNvPr id="29" name="Rounded Rectangle 28"/>
          <p:cNvSpPr/>
          <p:nvPr/>
        </p:nvSpPr>
        <p:spPr>
          <a:xfrm>
            <a:off x="3429000" y="4876800"/>
            <a:ext cx="1905000" cy="1143000"/>
          </a:xfrm>
          <a:prstGeom prst="roundRect">
            <a:avLst/>
          </a:prstGeom>
          <a:solidFill>
            <a:srgbClr val="CF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Steering</a:t>
            </a:r>
          </a:p>
        </p:txBody>
      </p:sp>
      <p:sp>
        <p:nvSpPr>
          <p:cNvPr id="30" name="Rounded Rectangle 29"/>
          <p:cNvSpPr/>
          <p:nvPr/>
        </p:nvSpPr>
        <p:spPr>
          <a:xfrm>
            <a:off x="5867400" y="4876800"/>
            <a:ext cx="1905000" cy="1143000"/>
          </a:xfrm>
          <a:prstGeom prst="roundRect">
            <a:avLst/>
          </a:prstGeom>
          <a:solidFill>
            <a:srgbClr val="CF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High Beam Indicator Lamp (1948 &amp; up)</a:t>
            </a:r>
          </a:p>
        </p:txBody>
      </p:sp>
      <p:sp>
        <p:nvSpPr>
          <p:cNvPr id="13" name="Oval 12"/>
          <p:cNvSpPr/>
          <p:nvPr/>
        </p:nvSpPr>
        <p:spPr>
          <a:xfrm>
            <a:off x="304800" y="170973"/>
            <a:ext cx="1219200" cy="1143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Arial Black" panose="020B0A04020102020204" pitchFamily="34" charset="0"/>
              </a:rPr>
              <a:t>2</a:t>
            </a:r>
            <a:endParaRPr lang="en-US" dirty="0">
              <a:latin typeface="Arial Black" panose="020B0A040201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8D9E4D86-38FF-47BD-BF9F-E18E5318BA47}" type="slidenum">
              <a:rPr lang="en-US" altLang="en-US" sz="1200" smtClean="0">
                <a:solidFill>
                  <a:srgbClr val="D6ECFF"/>
                </a:solidFill>
                <a:latin typeface="Arial" pitchFamily="34" charset="0"/>
              </a:rPr>
              <a:pPr eaLnBrk="1" hangingPunct="1">
                <a:spcBef>
                  <a:spcPct val="0"/>
                </a:spcBef>
                <a:buClrTx/>
                <a:buSzTx/>
                <a:buFontTx/>
                <a:buNone/>
              </a:pPr>
              <a:t>11</a:t>
            </a:fld>
            <a:endParaRPr lang="en-US" altLang="en-US" sz="1200" dirty="0">
              <a:solidFill>
                <a:srgbClr val="D6ECFF"/>
              </a:solidFill>
              <a:latin typeface="Arial" pitchFamily="34" charset="0"/>
            </a:endParaRPr>
          </a:p>
        </p:txBody>
      </p:sp>
      <p:sp>
        <p:nvSpPr>
          <p:cNvPr id="3" name="Round Diagonal Corner Rectangle 2"/>
          <p:cNvSpPr/>
          <p:nvPr/>
        </p:nvSpPr>
        <p:spPr>
          <a:xfrm>
            <a:off x="1600200" y="685800"/>
            <a:ext cx="60960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WINDSHIELD WIPER CONTROL</a:t>
            </a:r>
          </a:p>
        </p:txBody>
      </p:sp>
      <p:sp>
        <p:nvSpPr>
          <p:cNvPr id="64516" name="Text Box 5"/>
          <p:cNvSpPr txBox="1">
            <a:spLocks noChangeArrowheads="1"/>
          </p:cNvSpPr>
          <p:nvPr/>
        </p:nvSpPr>
        <p:spPr bwMode="auto">
          <a:xfrm>
            <a:off x="762000" y="1692375"/>
            <a:ext cx="8077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50000"/>
              </a:spcAft>
              <a:buClrTx/>
              <a:buSzTx/>
              <a:buFontTx/>
              <a:buNone/>
            </a:pPr>
            <a:r>
              <a:rPr lang="en-US" altLang="en-US" sz="2000" dirty="0">
                <a:latin typeface="Arial" pitchFamily="34" charset="0"/>
              </a:rPr>
              <a:t>Every motor vehicle with a windshield must be equipped with a windshield wiper or wipers in good working order and constructed to permit operation and control by the vehicle’s driver.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3387963"/>
            <a:ext cx="5374192" cy="3022983"/>
          </a:xfrm>
          <a:prstGeom prst="rect">
            <a:avLst/>
          </a:prstGeom>
          <a:ln w="41275">
            <a:solidFill>
              <a:srgbClr val="33CC33"/>
            </a:solidFill>
          </a:ln>
        </p:spPr>
      </p:pic>
      <p:sp>
        <p:nvSpPr>
          <p:cNvPr id="6" name="Line 5"/>
          <p:cNvSpPr>
            <a:spLocks noChangeShapeType="1"/>
          </p:cNvSpPr>
          <p:nvPr/>
        </p:nvSpPr>
        <p:spPr bwMode="auto">
          <a:xfrm>
            <a:off x="685800" y="3048000"/>
            <a:ext cx="79248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92186ABB-2208-41AD-B9FB-08CAE0F0BFF4}" type="slidenum">
              <a:rPr lang="en-US" altLang="en-US" sz="1200" smtClean="0">
                <a:solidFill>
                  <a:srgbClr val="D6ECFF"/>
                </a:solidFill>
                <a:latin typeface="Arial" pitchFamily="34" charset="0"/>
              </a:rPr>
              <a:pPr eaLnBrk="1" hangingPunct="1">
                <a:spcBef>
                  <a:spcPct val="0"/>
                </a:spcBef>
                <a:buClrTx/>
                <a:buSzTx/>
                <a:buFontTx/>
                <a:buNone/>
              </a:pPr>
              <a:t>12</a:t>
            </a:fld>
            <a:endParaRPr lang="en-US" altLang="en-US" sz="1200" dirty="0">
              <a:solidFill>
                <a:srgbClr val="D6ECFF"/>
              </a:solidFill>
              <a:latin typeface="Arial" pitchFamily="34" charset="0"/>
            </a:endParaRPr>
          </a:p>
        </p:txBody>
      </p:sp>
      <p:sp>
        <p:nvSpPr>
          <p:cNvPr id="3" name="Round Diagonal Corner Rectangle 2"/>
          <p:cNvSpPr/>
          <p:nvPr/>
        </p:nvSpPr>
        <p:spPr>
          <a:xfrm>
            <a:off x="2552699" y="685800"/>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HORN</a:t>
            </a:r>
          </a:p>
        </p:txBody>
      </p:sp>
      <p:sp>
        <p:nvSpPr>
          <p:cNvPr id="61444" name="Text Box 3"/>
          <p:cNvSpPr txBox="1">
            <a:spLocks noChangeArrowheads="1"/>
          </p:cNvSpPr>
          <p:nvPr/>
        </p:nvSpPr>
        <p:spPr bwMode="auto">
          <a:xfrm>
            <a:off x="548869" y="1663868"/>
            <a:ext cx="7696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50000"/>
              </a:spcAft>
              <a:buClrTx/>
              <a:buSzTx/>
              <a:buFontTx/>
              <a:buNone/>
            </a:pPr>
            <a:r>
              <a:rPr lang="en-US" altLang="en-US" sz="2000" dirty="0">
                <a:latin typeface="Arial" pitchFamily="34" charset="0"/>
              </a:rPr>
              <a:t>Every motor vehicle shall be equipped with a horn (electric or air) in good working order and capable of emitting a sound audible for a distance of 200 feet or more.  It cannot emit an unreasonably loud, harsh sound or a whistle.</a:t>
            </a:r>
          </a:p>
        </p:txBody>
      </p:sp>
      <p:pic>
        <p:nvPicPr>
          <p:cNvPr id="439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842" y="3505200"/>
            <a:ext cx="3109913" cy="3204062"/>
          </a:xfrm>
          <a:prstGeom prst="rect">
            <a:avLst/>
          </a:prstGeom>
          <a:noFill/>
          <a:ln w="44450">
            <a:solidFill>
              <a:srgbClr val="33CC33"/>
            </a:solidFill>
            <a:miter lim="800000"/>
            <a:headEnd/>
            <a:tailEnd/>
          </a:ln>
          <a:extLst>
            <a:ext uri="{909E8E84-426E-40DD-AFC4-6F175D3DCCD1}">
              <a14:hiddenFill xmlns:a14="http://schemas.microsoft.com/office/drawing/2010/main">
                <a:solidFill>
                  <a:schemeClr val="accent1"/>
                </a:solidFill>
              </a14:hiddenFill>
            </a:ext>
          </a:extLst>
        </p:spPr>
      </p:pic>
      <p:sp>
        <p:nvSpPr>
          <p:cNvPr id="6" name="Line 5"/>
          <p:cNvSpPr>
            <a:spLocks noChangeShapeType="1"/>
          </p:cNvSpPr>
          <p:nvPr/>
        </p:nvSpPr>
        <p:spPr bwMode="auto">
          <a:xfrm>
            <a:off x="533400" y="3048000"/>
            <a:ext cx="79248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F4D86FE3-0965-4D3B-9C3D-494338DF4F9E}" type="slidenum">
              <a:rPr lang="en-US" altLang="en-US" sz="1200" smtClean="0">
                <a:solidFill>
                  <a:srgbClr val="D6ECFF"/>
                </a:solidFill>
                <a:latin typeface="Arial" pitchFamily="34" charset="0"/>
              </a:rPr>
              <a:pPr eaLnBrk="1" hangingPunct="1">
                <a:spcBef>
                  <a:spcPct val="0"/>
                </a:spcBef>
                <a:buClrTx/>
                <a:buSzTx/>
                <a:buFontTx/>
                <a:buNone/>
              </a:pPr>
              <a:t>13</a:t>
            </a:fld>
            <a:endParaRPr lang="en-US" altLang="en-US" sz="1200" dirty="0">
              <a:solidFill>
                <a:srgbClr val="D6ECFF"/>
              </a:solidFill>
              <a:latin typeface="Arial" pitchFamily="34" charset="0"/>
            </a:endParaRPr>
          </a:p>
        </p:txBody>
      </p:sp>
      <p:sp>
        <p:nvSpPr>
          <p:cNvPr id="3" name="Round Diagonal Corner Rectangle 2"/>
          <p:cNvSpPr/>
          <p:nvPr/>
        </p:nvSpPr>
        <p:spPr>
          <a:xfrm>
            <a:off x="2552700" y="533400"/>
            <a:ext cx="48387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TURN SIGNAL INDICATOR</a:t>
            </a:r>
          </a:p>
        </p:txBody>
      </p:sp>
      <p:pic>
        <p:nvPicPr>
          <p:cNvPr id="70660" name="Picture 3" descr="turn_sig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178" y="2678534"/>
            <a:ext cx="4102100" cy="31877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70663" name="Text Box 6"/>
          <p:cNvSpPr txBox="1">
            <a:spLocks noChangeArrowheads="1"/>
          </p:cNvSpPr>
          <p:nvPr/>
        </p:nvSpPr>
        <p:spPr bwMode="auto">
          <a:xfrm>
            <a:off x="527098" y="6019800"/>
            <a:ext cx="762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Tx/>
              <a:buSzTx/>
              <a:buFontTx/>
              <a:buNone/>
            </a:pPr>
            <a:r>
              <a:rPr lang="en-US" altLang="en-US" sz="2000" i="1" dirty="0">
                <a:solidFill>
                  <a:srgbClr val="FFC000"/>
                </a:solidFill>
                <a:latin typeface="Arial" pitchFamily="34" charset="0"/>
              </a:rPr>
              <a:t>Remember:</a:t>
            </a:r>
            <a:r>
              <a:rPr lang="en-US" altLang="en-US" sz="2000" i="1" dirty="0">
                <a:latin typeface="Arial" pitchFamily="34" charset="0"/>
              </a:rPr>
              <a:t>  The selector switch must lock in the proper turn position when applied but need not cancel automatically.</a:t>
            </a:r>
          </a:p>
        </p:txBody>
      </p:sp>
      <p:sp>
        <p:nvSpPr>
          <p:cNvPr id="2" name="Rectangle 1"/>
          <p:cNvSpPr/>
          <p:nvPr/>
        </p:nvSpPr>
        <p:spPr>
          <a:xfrm>
            <a:off x="533400" y="1467534"/>
            <a:ext cx="8077200" cy="646331"/>
          </a:xfrm>
          <a:prstGeom prst="rect">
            <a:avLst/>
          </a:prstGeom>
        </p:spPr>
        <p:txBody>
          <a:bodyPr wrap="square">
            <a:spAutoFit/>
          </a:bodyPr>
          <a:lstStyle/>
          <a:p>
            <a:pPr>
              <a:spcAft>
                <a:spcPct val="50000"/>
              </a:spcAft>
            </a:pPr>
            <a:r>
              <a:rPr lang="en-US" altLang="en-US" dirty="0"/>
              <a:t>Switch / Lock / Indicator Lamps assembled before the model year 1960 need not be equipped with electric turn signal lamps.</a:t>
            </a:r>
          </a:p>
        </p:txBody>
      </p:sp>
      <p:sp>
        <p:nvSpPr>
          <p:cNvPr id="7" name="Line 5"/>
          <p:cNvSpPr>
            <a:spLocks noChangeShapeType="1"/>
          </p:cNvSpPr>
          <p:nvPr/>
        </p:nvSpPr>
        <p:spPr bwMode="auto">
          <a:xfrm>
            <a:off x="609600" y="2438400"/>
            <a:ext cx="79248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02DF3105-D9D9-4FD1-A253-A5226E58B75E}" type="slidenum">
              <a:rPr lang="en-US" altLang="en-US" sz="1200" smtClean="0">
                <a:solidFill>
                  <a:srgbClr val="D6ECFF"/>
                </a:solidFill>
                <a:latin typeface="Arial" pitchFamily="34" charset="0"/>
              </a:rPr>
              <a:pPr eaLnBrk="1" hangingPunct="1">
                <a:spcBef>
                  <a:spcPct val="0"/>
                </a:spcBef>
                <a:buClrTx/>
                <a:buSzTx/>
                <a:buFontTx/>
                <a:buNone/>
              </a:pPr>
              <a:t>14</a:t>
            </a:fld>
            <a:endParaRPr lang="en-US" altLang="en-US" sz="1200" dirty="0">
              <a:solidFill>
                <a:srgbClr val="D6ECFF"/>
              </a:solidFill>
              <a:latin typeface="Arial" pitchFamily="34" charset="0"/>
            </a:endParaRPr>
          </a:p>
        </p:txBody>
      </p:sp>
      <p:sp>
        <p:nvSpPr>
          <p:cNvPr id="3" name="Round Diagonal Corner Rectangle 2"/>
          <p:cNvSpPr/>
          <p:nvPr/>
        </p:nvSpPr>
        <p:spPr>
          <a:xfrm>
            <a:off x="2603126" y="304800"/>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MIRROR</a:t>
            </a:r>
          </a:p>
        </p:txBody>
      </p:sp>
      <p:sp>
        <p:nvSpPr>
          <p:cNvPr id="65540" name="Line 5"/>
          <p:cNvSpPr>
            <a:spLocks noChangeShapeType="1"/>
          </p:cNvSpPr>
          <p:nvPr/>
        </p:nvSpPr>
        <p:spPr bwMode="auto">
          <a:xfrm flipV="1">
            <a:off x="515074" y="2365964"/>
            <a:ext cx="8171726"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5541" name="Text Box 3"/>
          <p:cNvSpPr txBox="1">
            <a:spLocks noChangeArrowheads="1"/>
          </p:cNvSpPr>
          <p:nvPr/>
        </p:nvSpPr>
        <p:spPr bwMode="auto">
          <a:xfrm>
            <a:off x="507626" y="1178005"/>
            <a:ext cx="8077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r>
              <a:rPr lang="en-US" altLang="en-US" sz="2000" dirty="0">
                <a:latin typeface="Arial" pitchFamily="34" charset="0"/>
              </a:rPr>
              <a:t>Every motor vehicle shall be equipped with a mirror so located as to reflect to the driver a view of the highway for a distance of at least 200 feet to the rear.</a:t>
            </a:r>
          </a:p>
          <a:p>
            <a:pPr eaLnBrk="1" hangingPunct="1">
              <a:spcBef>
                <a:spcPct val="0"/>
              </a:spcBef>
              <a:buClrTx/>
              <a:buSzTx/>
              <a:buFontTx/>
              <a:buNone/>
            </a:pPr>
            <a:endParaRPr lang="en-US" altLang="en-US" sz="2000" dirty="0">
              <a:latin typeface="Arial" pitchFamily="34" charset="0"/>
            </a:endParaRPr>
          </a:p>
        </p:txBody>
      </p:sp>
      <p:sp>
        <p:nvSpPr>
          <p:cNvPr id="65543" name="Text Box 6"/>
          <p:cNvSpPr txBox="1">
            <a:spLocks noChangeArrowheads="1"/>
          </p:cNvSpPr>
          <p:nvPr/>
        </p:nvSpPr>
        <p:spPr bwMode="auto">
          <a:xfrm>
            <a:off x="516220" y="3335220"/>
            <a:ext cx="3962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234950" indent="-234950"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684213" indent="-227013"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
                <a:srgbClr val="00B050"/>
              </a:buClr>
              <a:buSzTx/>
              <a:buFontTx/>
              <a:buNone/>
            </a:pPr>
            <a:r>
              <a:rPr lang="en-US" altLang="en-US" sz="2000" dirty="0">
                <a:latin typeface="Arial" pitchFamily="34" charset="0"/>
              </a:rPr>
              <a:t>Only ONE mirror is required</a:t>
            </a:r>
          </a:p>
          <a:p>
            <a:pPr lvl="1" eaLnBrk="1" hangingPunct="1">
              <a:spcBef>
                <a:spcPct val="50000"/>
              </a:spcBef>
              <a:buClr>
                <a:schemeClr val="tx1"/>
              </a:buClr>
              <a:buSzTx/>
              <a:buFont typeface="Arial" panose="020B0604020202020204" pitchFamily="34" charset="0"/>
              <a:buChar char="●"/>
            </a:pPr>
            <a:r>
              <a:rPr lang="en-US" altLang="en-US" sz="2000" dirty="0">
                <a:latin typeface="Arial" pitchFamily="34" charset="0"/>
              </a:rPr>
              <a:t>Exterior Mirror</a:t>
            </a:r>
          </a:p>
          <a:p>
            <a:pPr lvl="1" eaLnBrk="1" hangingPunct="1">
              <a:spcBef>
                <a:spcPct val="50000"/>
              </a:spcBef>
              <a:buClr>
                <a:schemeClr val="tx1"/>
              </a:buClr>
              <a:buSzTx/>
              <a:buFont typeface="Arial" panose="020B0604020202020204" pitchFamily="34" charset="0"/>
              <a:buChar char="●"/>
            </a:pPr>
            <a:r>
              <a:rPr lang="en-US" altLang="en-US" sz="2000" dirty="0">
                <a:latin typeface="Arial" pitchFamily="34" charset="0"/>
              </a:rPr>
              <a:t>Interior Mirror</a:t>
            </a:r>
          </a:p>
        </p:txBody>
      </p:sp>
      <p:pic>
        <p:nvPicPr>
          <p:cNvPr id="65544" name="Picture 8" descr="mirro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901475"/>
            <a:ext cx="2362200" cy="219456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44134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887759"/>
            <a:ext cx="2448934" cy="2221992"/>
          </a:xfrm>
          <a:prstGeom prst="rect">
            <a:avLst/>
          </a:prstGeom>
          <a:noFill/>
          <a:ln w="22225" cmpd="sng">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6"/>
          <p:cNvSpPr txBox="1">
            <a:spLocks noChangeArrowheads="1"/>
          </p:cNvSpPr>
          <p:nvPr/>
        </p:nvSpPr>
        <p:spPr bwMode="auto">
          <a:xfrm>
            <a:off x="609600" y="548835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marL="234950" indent="-234950"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684213" indent="-227013"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marL="0" indent="0" eaLnBrk="1" hangingPunct="1">
              <a:spcBef>
                <a:spcPct val="50000"/>
              </a:spcBef>
              <a:buClr>
                <a:srgbClr val="00B050"/>
              </a:buClr>
              <a:buSzTx/>
              <a:buFontTx/>
              <a:buNone/>
            </a:pPr>
            <a:r>
              <a:rPr lang="en-US" altLang="en-US" sz="2000" dirty="0">
                <a:latin typeface="Arial" pitchFamily="34" charset="0"/>
              </a:rPr>
              <a:t>Mirrors should not be cracked, peeled, tarnished, or improperly/loosely mounted.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851148A3-A618-4A7F-A384-699DFAF6E88A}" type="slidenum">
              <a:rPr lang="en-US" altLang="en-US" sz="1200" smtClean="0">
                <a:solidFill>
                  <a:srgbClr val="D6ECFF"/>
                </a:solidFill>
                <a:latin typeface="Arial" pitchFamily="34" charset="0"/>
              </a:rPr>
              <a:pPr eaLnBrk="1" hangingPunct="1">
                <a:spcBef>
                  <a:spcPct val="0"/>
                </a:spcBef>
                <a:buClrTx/>
                <a:buSzTx/>
                <a:buFontTx/>
                <a:buNone/>
              </a:pPr>
              <a:t>15</a:t>
            </a:fld>
            <a:endParaRPr lang="en-US" altLang="en-US" sz="1200" dirty="0">
              <a:solidFill>
                <a:srgbClr val="D6ECFF"/>
              </a:solidFill>
              <a:latin typeface="Arial" pitchFamily="34" charset="0"/>
            </a:endParaRPr>
          </a:p>
        </p:txBody>
      </p:sp>
      <p:sp>
        <p:nvSpPr>
          <p:cNvPr id="3" name="Round Diagonal Corner Rectangle 2"/>
          <p:cNvSpPr/>
          <p:nvPr/>
        </p:nvSpPr>
        <p:spPr>
          <a:xfrm>
            <a:off x="2438400" y="383975"/>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SEAT BELTS</a:t>
            </a:r>
          </a:p>
        </p:txBody>
      </p:sp>
      <p:sp>
        <p:nvSpPr>
          <p:cNvPr id="67588" name="Text Box 3"/>
          <p:cNvSpPr txBox="1">
            <a:spLocks noChangeArrowheads="1"/>
          </p:cNvSpPr>
          <p:nvPr/>
        </p:nvSpPr>
        <p:spPr bwMode="auto">
          <a:xfrm>
            <a:off x="457200" y="1403886"/>
            <a:ext cx="7696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just" eaLnBrk="1" hangingPunct="1">
              <a:spcBef>
                <a:spcPts val="500"/>
              </a:spcBef>
              <a:spcAft>
                <a:spcPts val="500"/>
              </a:spcAft>
              <a:buClrTx/>
              <a:buSzTx/>
              <a:buFontTx/>
              <a:buNone/>
            </a:pPr>
            <a:r>
              <a:rPr lang="en-US" altLang="en-US" sz="2000" dirty="0">
                <a:latin typeface="Arial" pitchFamily="34" charset="0"/>
              </a:rPr>
              <a:t>Front seat belts are required on every motor vehicle in which front seat belt anchorages are part of the manufacturer’s original equipment.</a:t>
            </a:r>
          </a:p>
        </p:txBody>
      </p:sp>
      <p:sp>
        <p:nvSpPr>
          <p:cNvPr id="67591" name="Line 5"/>
          <p:cNvSpPr>
            <a:spLocks noChangeShapeType="1"/>
          </p:cNvSpPr>
          <p:nvPr/>
        </p:nvSpPr>
        <p:spPr bwMode="auto">
          <a:xfrm flipV="1">
            <a:off x="457200" y="2743200"/>
            <a:ext cx="7924800" cy="29756"/>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9" name="Text Box 3"/>
          <p:cNvSpPr txBox="1">
            <a:spLocks noChangeArrowheads="1"/>
          </p:cNvSpPr>
          <p:nvPr/>
        </p:nvSpPr>
        <p:spPr bwMode="auto">
          <a:xfrm>
            <a:off x="304800" y="3886200"/>
            <a:ext cx="5257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marL="342900" indent="-342900" eaLnBrk="1" hangingPunct="1">
              <a:spcBef>
                <a:spcPts val="500"/>
              </a:spcBef>
              <a:spcAft>
                <a:spcPts val="500"/>
              </a:spcAft>
              <a:buClr>
                <a:schemeClr val="tx1"/>
              </a:buClr>
              <a:buSzTx/>
              <a:buFont typeface="Arial" panose="020B0604020202020204" pitchFamily="34" charset="0"/>
              <a:buChar char="●"/>
            </a:pPr>
            <a:r>
              <a:rPr lang="en-US" altLang="en-US" sz="2000" dirty="0">
                <a:latin typeface="Arial" pitchFamily="34" charset="0"/>
              </a:rPr>
              <a:t>Inspect front lap seat belts only</a:t>
            </a:r>
          </a:p>
        </p:txBody>
      </p:sp>
      <p:pic>
        <p:nvPicPr>
          <p:cNvPr id="434179"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75000"/>
                    </a14:imgEffect>
                  </a14:imgLayer>
                </a14:imgProps>
              </a:ext>
              <a:ext uri="{28A0092B-C50C-407E-A947-70E740481C1C}">
                <a14:useLocalDpi xmlns:a14="http://schemas.microsoft.com/office/drawing/2010/main" val="0"/>
              </a:ext>
            </a:extLst>
          </a:blip>
          <a:srcRect/>
          <a:stretch>
            <a:fillRect/>
          </a:stretch>
        </p:blipFill>
        <p:spPr bwMode="auto">
          <a:xfrm>
            <a:off x="5181600" y="3096607"/>
            <a:ext cx="3581400" cy="2892624"/>
          </a:xfrm>
          <a:prstGeom prst="rect">
            <a:avLst/>
          </a:prstGeom>
          <a:noFill/>
          <a:ln w="3810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13BCCE-E903-4387-8F43-845262AB5716}" type="slidenum">
              <a:rPr lang="en-US" smtClean="0"/>
              <a:pPr>
                <a:defRPr/>
              </a:pPr>
              <a:t>16</a:t>
            </a:fld>
            <a:endParaRPr lang="en-US" dirty="0"/>
          </a:p>
        </p:txBody>
      </p:sp>
      <p:sp>
        <p:nvSpPr>
          <p:cNvPr id="3" name="Round Diagonal Corner Rectangle 2"/>
          <p:cNvSpPr/>
          <p:nvPr/>
        </p:nvSpPr>
        <p:spPr>
          <a:xfrm>
            <a:off x="1981200" y="464648"/>
            <a:ext cx="51816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BRAKE PEDAL RESERVE</a:t>
            </a:r>
          </a:p>
        </p:txBody>
      </p:sp>
      <p:sp>
        <p:nvSpPr>
          <p:cNvPr id="4" name="Text Box 3"/>
          <p:cNvSpPr txBox="1">
            <a:spLocks noChangeArrowheads="1"/>
          </p:cNvSpPr>
          <p:nvPr/>
        </p:nvSpPr>
        <p:spPr bwMode="auto">
          <a:xfrm>
            <a:off x="254039" y="2514600"/>
            <a:ext cx="4343400" cy="219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marL="342900" indent="-342900" eaLnBrk="1" hangingPunct="1">
              <a:spcBef>
                <a:spcPts val="500"/>
              </a:spcBef>
              <a:spcAft>
                <a:spcPts val="500"/>
              </a:spcAft>
              <a:buClr>
                <a:schemeClr val="tx1"/>
              </a:buClr>
              <a:buSzTx/>
              <a:buFont typeface="Arial" panose="020B0604020202020204" pitchFamily="34" charset="0"/>
              <a:buChar char="●"/>
            </a:pPr>
            <a:r>
              <a:rPr lang="en-US" altLang="en-US" sz="2000" dirty="0">
                <a:latin typeface="Arial" pitchFamily="34" charset="0"/>
              </a:rPr>
              <a:t>Power Brakes (1”)</a:t>
            </a:r>
          </a:p>
          <a:p>
            <a:pPr marL="342900" indent="-342900" eaLnBrk="1" hangingPunct="1">
              <a:spcBef>
                <a:spcPts val="500"/>
              </a:spcBef>
              <a:spcAft>
                <a:spcPts val="500"/>
              </a:spcAft>
              <a:buClr>
                <a:schemeClr val="tx1"/>
              </a:buClr>
              <a:buSzTx/>
              <a:buFont typeface="Arial" panose="020B0604020202020204" pitchFamily="34" charset="0"/>
              <a:buChar char="●"/>
            </a:pPr>
            <a:r>
              <a:rPr lang="en-US" altLang="en-US" sz="2000" dirty="0">
                <a:latin typeface="Arial" pitchFamily="34" charset="0"/>
              </a:rPr>
              <a:t>Conventional Brakes – Non-power (2”)</a:t>
            </a:r>
          </a:p>
          <a:p>
            <a:pPr marL="342900" indent="-342900" eaLnBrk="1" hangingPunct="1">
              <a:spcBef>
                <a:spcPts val="500"/>
              </a:spcBef>
              <a:spcAft>
                <a:spcPts val="500"/>
              </a:spcAft>
              <a:buClr>
                <a:schemeClr val="tx1"/>
              </a:buClr>
              <a:buSzTx/>
              <a:buFont typeface="Arial" panose="020B0604020202020204" pitchFamily="34" charset="0"/>
              <a:buChar char="●"/>
            </a:pPr>
            <a:r>
              <a:rPr lang="en-US" altLang="en-US" sz="2000" dirty="0">
                <a:latin typeface="Arial" pitchFamily="34" charset="0"/>
              </a:rPr>
              <a:t>Brake Pedal Reserve: Distance from the back of the brake pedal (when engaged) to the floorboard</a:t>
            </a:r>
          </a:p>
        </p:txBody>
      </p:sp>
      <p:pic>
        <p:nvPicPr>
          <p:cNvPr id="5" name="Picture 1026" descr="serv_brak3c"/>
          <p:cNvPicPr>
            <a:picLocks noChangeAspect="1" noChangeArrowheads="1"/>
          </p:cNvPicPr>
          <p:nvPr/>
        </p:nvPicPr>
        <p:blipFill>
          <a:blip r:embed="rId3">
            <a:lum bright="40000" contrast="22000"/>
            <a:extLst>
              <a:ext uri="{28A0092B-C50C-407E-A947-70E740481C1C}">
                <a14:useLocalDpi xmlns:a14="http://schemas.microsoft.com/office/drawing/2010/main" val="0"/>
              </a:ext>
            </a:extLst>
          </a:blip>
          <a:srcRect/>
          <a:stretch>
            <a:fillRect/>
          </a:stretch>
        </p:blipFill>
        <p:spPr bwMode="auto">
          <a:xfrm>
            <a:off x="4860758" y="1981200"/>
            <a:ext cx="3978442" cy="3714284"/>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6" name="Line 5"/>
          <p:cNvSpPr>
            <a:spLocks noChangeShapeType="1"/>
          </p:cNvSpPr>
          <p:nvPr/>
        </p:nvSpPr>
        <p:spPr bwMode="auto">
          <a:xfrm flipV="1">
            <a:off x="639393" y="1676400"/>
            <a:ext cx="7924800" cy="7448"/>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dirty="0"/>
          </a:p>
        </p:txBody>
      </p:sp>
    </p:spTree>
    <p:extLst>
      <p:ext uri="{BB962C8B-B14F-4D97-AF65-F5344CB8AC3E}">
        <p14:creationId xmlns:p14="http://schemas.microsoft.com/office/powerpoint/2010/main" val="332773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E3EF2562-6653-4D0E-A8A2-549AC3ED4B19}" type="slidenum">
              <a:rPr lang="en-US" altLang="en-US" sz="1200" smtClean="0">
                <a:solidFill>
                  <a:srgbClr val="D6ECFF"/>
                </a:solidFill>
                <a:latin typeface="Arial" pitchFamily="34" charset="0"/>
              </a:rPr>
              <a:pPr eaLnBrk="1" hangingPunct="1">
                <a:spcBef>
                  <a:spcPct val="0"/>
                </a:spcBef>
                <a:buClrTx/>
                <a:buSzTx/>
                <a:buFontTx/>
                <a:buNone/>
              </a:pPr>
              <a:t>17</a:t>
            </a:fld>
            <a:endParaRPr lang="en-US" altLang="en-US" sz="1200" dirty="0">
              <a:solidFill>
                <a:srgbClr val="D6ECFF"/>
              </a:solidFill>
              <a:latin typeface="Arial" pitchFamily="34" charset="0"/>
            </a:endParaRPr>
          </a:p>
        </p:txBody>
      </p:sp>
      <p:sp>
        <p:nvSpPr>
          <p:cNvPr id="3" name="Round Diagonal Corner Rectangle 2"/>
          <p:cNvSpPr/>
          <p:nvPr/>
        </p:nvSpPr>
        <p:spPr>
          <a:xfrm>
            <a:off x="2438400" y="304800"/>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PARKING BRAKE</a:t>
            </a:r>
          </a:p>
        </p:txBody>
      </p:sp>
      <p:sp>
        <p:nvSpPr>
          <p:cNvPr id="57348" name="Text Box 1028"/>
          <p:cNvSpPr txBox="1">
            <a:spLocks noChangeArrowheads="1"/>
          </p:cNvSpPr>
          <p:nvPr/>
        </p:nvSpPr>
        <p:spPr bwMode="auto">
          <a:xfrm>
            <a:off x="489527" y="1061737"/>
            <a:ext cx="7696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50000"/>
              </a:spcAft>
              <a:buClrTx/>
              <a:buSzTx/>
              <a:buFontTx/>
              <a:buNone/>
            </a:pPr>
            <a:r>
              <a:rPr lang="en-US" altLang="en-US" sz="2000" dirty="0">
                <a:latin typeface="Arial" pitchFamily="34" charset="0"/>
              </a:rPr>
              <a:t>The parking brake should be designed so that it shall remain applied - despite exhaustion of any energy source or leakage of any kind. Inspect all 1960 and newer vehicles.</a:t>
            </a:r>
          </a:p>
        </p:txBody>
      </p:sp>
      <p:sp>
        <p:nvSpPr>
          <p:cNvPr id="57350" name="Text Box 1031"/>
          <p:cNvSpPr txBox="1">
            <a:spLocks noChangeArrowheads="1"/>
          </p:cNvSpPr>
          <p:nvPr/>
        </p:nvSpPr>
        <p:spPr bwMode="auto">
          <a:xfrm>
            <a:off x="678180" y="3186541"/>
            <a:ext cx="4495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
                <a:schemeClr val="tx1"/>
              </a:buClr>
              <a:buSzTx/>
              <a:buFont typeface="Arial" panose="020B0604020202020204" pitchFamily="34" charset="0"/>
              <a:buChar char="●"/>
            </a:pPr>
            <a:r>
              <a:rPr lang="en-US" altLang="en-US" sz="2000" dirty="0">
                <a:latin typeface="Arial" pitchFamily="34" charset="0"/>
              </a:rPr>
              <a:t>Motor vehicle is not equipped with a parking brake</a:t>
            </a:r>
          </a:p>
          <a:p>
            <a:pPr eaLnBrk="1" hangingPunct="1">
              <a:spcBef>
                <a:spcPct val="50000"/>
              </a:spcBef>
              <a:buClr>
                <a:schemeClr val="tx1"/>
              </a:buClr>
              <a:buSzTx/>
              <a:buFont typeface="Arial" panose="020B0604020202020204" pitchFamily="34" charset="0"/>
              <a:buChar char="●"/>
            </a:pPr>
            <a:r>
              <a:rPr lang="en-US" altLang="en-US" sz="2000" dirty="0">
                <a:latin typeface="Arial" pitchFamily="34" charset="0"/>
              </a:rPr>
              <a:t>Operating mechanism, when fully applied, does not hold the vehicle.</a:t>
            </a:r>
          </a:p>
          <a:p>
            <a:pPr eaLnBrk="1" hangingPunct="1">
              <a:spcBef>
                <a:spcPct val="50000"/>
              </a:spcBef>
              <a:buClr>
                <a:schemeClr val="tx1"/>
              </a:buClr>
              <a:buSzTx/>
              <a:buFont typeface="Arial" panose="020B0604020202020204" pitchFamily="34" charset="0"/>
              <a:buChar char="●"/>
            </a:pPr>
            <a:endParaRPr lang="en-US" altLang="en-US" sz="2000" dirty="0">
              <a:latin typeface="Arial" pitchFamily="34" charset="0"/>
            </a:endParaRPr>
          </a:p>
        </p:txBody>
      </p:sp>
      <p:sp>
        <p:nvSpPr>
          <p:cNvPr id="57352" name="Line 5"/>
          <p:cNvSpPr>
            <a:spLocks noChangeShapeType="1"/>
          </p:cNvSpPr>
          <p:nvPr/>
        </p:nvSpPr>
        <p:spPr bwMode="auto">
          <a:xfrm>
            <a:off x="533400" y="2438400"/>
            <a:ext cx="46482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434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258" y="4550413"/>
            <a:ext cx="2799395" cy="1866262"/>
          </a:xfrm>
          <a:prstGeom prst="rect">
            <a:avLst/>
          </a:prstGeom>
          <a:noFill/>
          <a:ln w="3810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pic>
        <p:nvPicPr>
          <p:cNvPr id="434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878" y="2438400"/>
            <a:ext cx="2798064" cy="1848263"/>
          </a:xfrm>
          <a:prstGeom prst="rect">
            <a:avLst/>
          </a:prstGeom>
          <a:noFill/>
          <a:ln w="3810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D44DC79D-E6D8-46AC-9F4C-191EFF3EE6F2}"/>
              </a:ext>
            </a:extLst>
          </p:cNvPr>
          <p:cNvPicPr>
            <a:picLocks noChangeAspect="1"/>
          </p:cNvPicPr>
          <p:nvPr/>
        </p:nvPicPr>
        <p:blipFill>
          <a:blip r:embed="rId5"/>
          <a:stretch>
            <a:fillRect/>
          </a:stretch>
        </p:blipFill>
        <p:spPr>
          <a:xfrm>
            <a:off x="381000" y="2569608"/>
            <a:ext cx="3566469" cy="53649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04EFB372-0109-4CE4-990B-E23F982CDDA5}" type="slidenum">
              <a:rPr lang="en-US" altLang="en-US" sz="1200" smtClean="0">
                <a:solidFill>
                  <a:srgbClr val="D6ECFF"/>
                </a:solidFill>
                <a:latin typeface="Arial" pitchFamily="34" charset="0"/>
              </a:rPr>
              <a:pPr eaLnBrk="1" hangingPunct="1">
                <a:spcBef>
                  <a:spcPct val="0"/>
                </a:spcBef>
                <a:buClrTx/>
                <a:buSzTx/>
                <a:buFontTx/>
                <a:buNone/>
              </a:pPr>
              <a:t>18</a:t>
            </a:fld>
            <a:endParaRPr lang="en-US" altLang="en-US" sz="1200" dirty="0">
              <a:solidFill>
                <a:srgbClr val="D6ECFF"/>
              </a:solidFill>
              <a:latin typeface="Arial" pitchFamily="34" charset="0"/>
            </a:endParaRPr>
          </a:p>
        </p:txBody>
      </p:sp>
      <p:sp>
        <p:nvSpPr>
          <p:cNvPr id="3" name="Round Diagonal Corner Rectangle 2"/>
          <p:cNvSpPr/>
          <p:nvPr/>
        </p:nvSpPr>
        <p:spPr>
          <a:xfrm>
            <a:off x="2438400" y="409730"/>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STEERING LASH</a:t>
            </a:r>
          </a:p>
        </p:txBody>
      </p:sp>
      <p:sp>
        <p:nvSpPr>
          <p:cNvPr id="50180" name="Text Box 3"/>
          <p:cNvSpPr txBox="1">
            <a:spLocks noChangeArrowheads="1"/>
          </p:cNvSpPr>
          <p:nvPr/>
        </p:nvSpPr>
        <p:spPr bwMode="auto">
          <a:xfrm>
            <a:off x="609600" y="1537037"/>
            <a:ext cx="7696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50000"/>
              </a:spcAft>
              <a:buClrTx/>
              <a:buSzTx/>
              <a:buFontTx/>
              <a:buNone/>
            </a:pPr>
            <a:r>
              <a:rPr lang="en-US" altLang="en-US" sz="2000" dirty="0">
                <a:latin typeface="Arial" pitchFamily="34" charset="0"/>
              </a:rPr>
              <a:t>The vehicle’s steering system must be inspected to determine if excessive wear and/or maladjustment of the steering linkage and/or steering gear exists.</a:t>
            </a:r>
          </a:p>
        </p:txBody>
      </p:sp>
      <p:sp>
        <p:nvSpPr>
          <p:cNvPr id="50181" name="Line 5"/>
          <p:cNvSpPr>
            <a:spLocks noChangeShapeType="1"/>
          </p:cNvSpPr>
          <p:nvPr/>
        </p:nvSpPr>
        <p:spPr bwMode="auto">
          <a:xfrm>
            <a:off x="609600" y="2743200"/>
            <a:ext cx="4800600" cy="0"/>
          </a:xfrm>
          <a:prstGeom prst="lin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800" b="1" dirty="0">
              <a:cs typeface="Arial" panose="020B0604020202020204" pitchFamily="34" charset="0"/>
            </a:endParaRPr>
          </a:p>
        </p:txBody>
      </p:sp>
      <p:sp>
        <p:nvSpPr>
          <p:cNvPr id="50182" name="Text Box 4"/>
          <p:cNvSpPr txBox="1">
            <a:spLocks noChangeArrowheads="1"/>
          </p:cNvSpPr>
          <p:nvPr/>
        </p:nvSpPr>
        <p:spPr bwMode="auto">
          <a:xfrm>
            <a:off x="533400" y="2870382"/>
            <a:ext cx="769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just" eaLnBrk="1" hangingPunct="1">
              <a:spcBef>
                <a:spcPts val="500"/>
              </a:spcBef>
              <a:spcAft>
                <a:spcPts val="500"/>
              </a:spcAft>
              <a:buClrTx/>
              <a:buSzTx/>
              <a:buFontTx/>
              <a:buNone/>
            </a:pPr>
            <a:r>
              <a:rPr lang="en-US" altLang="en-US" sz="2000" b="1" dirty="0">
                <a:solidFill>
                  <a:srgbClr val="FFC000"/>
                </a:solidFill>
                <a:latin typeface="Arial" pitchFamily="34" charset="0"/>
              </a:rPr>
              <a:t>Inspection Procedure:</a:t>
            </a:r>
          </a:p>
        </p:txBody>
      </p:sp>
      <p:sp>
        <p:nvSpPr>
          <p:cNvPr id="50183" name="Text Box 6"/>
          <p:cNvSpPr txBox="1">
            <a:spLocks noChangeArrowheads="1"/>
          </p:cNvSpPr>
          <p:nvPr/>
        </p:nvSpPr>
        <p:spPr bwMode="auto">
          <a:xfrm>
            <a:off x="593436" y="3397613"/>
            <a:ext cx="46482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230188" indent="-230188"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
                <a:schemeClr val="tx1"/>
              </a:buClr>
              <a:buSzTx/>
              <a:buFont typeface="Arial" panose="020B0604020202020204" pitchFamily="34" charset="0"/>
              <a:buChar char="●"/>
            </a:pPr>
            <a:r>
              <a:rPr lang="en-US" altLang="en-US" sz="2000" dirty="0">
                <a:latin typeface="Arial" pitchFamily="34" charset="0"/>
              </a:rPr>
              <a:t>Check lash &amp; free movement: turn the steering wheel from full left to full right</a:t>
            </a:r>
          </a:p>
          <a:p>
            <a:pPr eaLnBrk="1" hangingPunct="1">
              <a:spcBef>
                <a:spcPct val="50000"/>
              </a:spcBef>
              <a:buClr>
                <a:schemeClr val="tx1"/>
              </a:buClr>
              <a:buSzTx/>
              <a:buFont typeface="Arial" panose="020B0604020202020204" pitchFamily="34" charset="0"/>
              <a:buChar char="●"/>
            </a:pPr>
            <a:r>
              <a:rPr lang="en-US" altLang="en-US" sz="2000" dirty="0">
                <a:latin typeface="Arial" pitchFamily="34" charset="0"/>
              </a:rPr>
              <a:t>Check wheel size/column</a:t>
            </a:r>
          </a:p>
          <a:p>
            <a:pPr eaLnBrk="1" hangingPunct="1">
              <a:spcBef>
                <a:spcPct val="50000"/>
              </a:spcBef>
              <a:buClr>
                <a:schemeClr val="tx1"/>
              </a:buClr>
              <a:buSzTx/>
              <a:buFont typeface="Arial" panose="020B0604020202020204" pitchFamily="34" charset="0"/>
              <a:buChar char="●"/>
            </a:pPr>
            <a:r>
              <a:rPr lang="en-US" altLang="en-US" sz="2000" dirty="0">
                <a:latin typeface="Arial" pitchFamily="34" charset="0"/>
              </a:rPr>
              <a:t>Tilt steering wheels must lock into position. </a:t>
            </a:r>
          </a:p>
          <a:p>
            <a:pPr eaLnBrk="1" hangingPunct="1">
              <a:spcBef>
                <a:spcPct val="50000"/>
              </a:spcBef>
              <a:buClr>
                <a:schemeClr val="tx1"/>
              </a:buClr>
              <a:buSzTx/>
              <a:buFont typeface="Arial" panose="020B0604020202020204" pitchFamily="34" charset="0"/>
              <a:buChar char="●"/>
            </a:pPr>
            <a:r>
              <a:rPr lang="en-US" altLang="en-US" sz="2000" dirty="0">
                <a:latin typeface="Arial" pitchFamily="34" charset="0"/>
              </a:rPr>
              <a:t>The steering wheel must be securely mounted to the steering shaft.</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667000"/>
            <a:ext cx="3289300" cy="3438370"/>
          </a:xfrm>
          <a:prstGeom prst="rect">
            <a:avLst/>
          </a:prstGeom>
          <a:noFill/>
          <a:ln w="38100">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7D5B0071-0344-49B9-96E2-97BB61546B7D}" type="slidenum">
              <a:rPr lang="en-US" altLang="en-US" sz="1200" smtClean="0">
                <a:solidFill>
                  <a:srgbClr val="D6ECFF"/>
                </a:solidFill>
                <a:latin typeface="Arial" pitchFamily="34" charset="0"/>
              </a:rPr>
              <a:pPr eaLnBrk="1" hangingPunct="1">
                <a:spcBef>
                  <a:spcPct val="0"/>
                </a:spcBef>
                <a:buClrTx/>
                <a:buSzTx/>
                <a:buFontTx/>
                <a:buNone/>
              </a:pPr>
              <a:t>19</a:t>
            </a:fld>
            <a:endParaRPr lang="en-US" altLang="en-US" sz="1200" dirty="0">
              <a:solidFill>
                <a:srgbClr val="D6ECFF"/>
              </a:solidFill>
              <a:latin typeface="Arial" pitchFamily="34" charset="0"/>
            </a:endParaRPr>
          </a:p>
        </p:txBody>
      </p:sp>
      <p:sp>
        <p:nvSpPr>
          <p:cNvPr id="3" name="Round Diagonal Corner Rectangle 2"/>
          <p:cNvSpPr/>
          <p:nvPr/>
        </p:nvSpPr>
        <p:spPr>
          <a:xfrm>
            <a:off x="2095500" y="280216"/>
            <a:ext cx="45720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HIGH BEAM INDICATOR</a:t>
            </a:r>
          </a:p>
        </p:txBody>
      </p:sp>
      <p:sp>
        <p:nvSpPr>
          <p:cNvPr id="71684" name="Text Box 3"/>
          <p:cNvSpPr txBox="1">
            <a:spLocks noChangeArrowheads="1"/>
          </p:cNvSpPr>
          <p:nvPr/>
        </p:nvSpPr>
        <p:spPr bwMode="auto">
          <a:xfrm>
            <a:off x="609600" y="1032586"/>
            <a:ext cx="7537613"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50000"/>
              </a:spcAft>
              <a:buClrTx/>
              <a:buSzTx/>
              <a:buFontTx/>
              <a:buNone/>
            </a:pPr>
            <a:r>
              <a:rPr lang="en-US" altLang="en-US" sz="2000" dirty="0">
                <a:latin typeface="Arial" pitchFamily="34" charset="0"/>
              </a:rPr>
              <a:t>All motor vehicles registered in this state after January 1, 1948, other than a motorcycle or motor-driven cycle, which has multiple beam road lighting equipment, shall be equipped with a beam indicator which shall be lighted whenever the uppermost distribution of light from the headlamp is in use and shall not be otherwise lighted. It can be any color.</a:t>
            </a:r>
          </a:p>
          <a:p>
            <a:pPr eaLnBrk="1" hangingPunct="1">
              <a:spcBef>
                <a:spcPct val="0"/>
              </a:spcBef>
              <a:spcAft>
                <a:spcPct val="50000"/>
              </a:spcAft>
              <a:buClrTx/>
              <a:buSzTx/>
              <a:buFontTx/>
              <a:buNone/>
            </a:pPr>
            <a:endParaRPr lang="en-US" altLang="en-US" sz="2000" dirty="0">
              <a:latin typeface="Arial" pitchFamily="34" charset="0"/>
            </a:endParaRPr>
          </a:p>
        </p:txBody>
      </p:sp>
      <p:sp>
        <p:nvSpPr>
          <p:cNvPr id="71685" name="Line 5"/>
          <p:cNvSpPr>
            <a:spLocks noChangeShapeType="1"/>
          </p:cNvSpPr>
          <p:nvPr/>
        </p:nvSpPr>
        <p:spPr bwMode="auto">
          <a:xfrm>
            <a:off x="609600" y="3048000"/>
            <a:ext cx="79248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434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068" y="3423659"/>
            <a:ext cx="1905000" cy="1378239"/>
          </a:xfrm>
          <a:prstGeom prst="rect">
            <a:avLst/>
          </a:prstGeom>
          <a:noFill/>
          <a:ln w="28575">
            <a:solidFill>
              <a:srgbClr val="33CC33"/>
            </a:solidFill>
          </a:ln>
          <a:extLst>
            <a:ext uri="{909E8E84-426E-40DD-AFC4-6F175D3DCCD1}">
              <a14:hiddenFill xmlns:a14="http://schemas.microsoft.com/office/drawing/2010/main">
                <a:solidFill>
                  <a:schemeClr val="accent1"/>
                </a:solidFill>
              </a14:hiddenFill>
            </a:ext>
          </a:extLst>
        </p:spPr>
      </p:pic>
      <p:pic>
        <p:nvPicPr>
          <p:cNvPr id="434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3205" y="5105378"/>
            <a:ext cx="1936726" cy="1371621"/>
          </a:xfrm>
          <a:prstGeom prst="rect">
            <a:avLst/>
          </a:prstGeom>
          <a:noFill/>
          <a:ln w="28575">
            <a:solidFill>
              <a:srgbClr val="33CC33"/>
            </a:solidFill>
          </a:ln>
          <a:extLst>
            <a:ext uri="{909E8E84-426E-40DD-AFC4-6F175D3DCCD1}">
              <a14:hiddenFill xmlns:a14="http://schemas.microsoft.com/office/drawing/2010/main">
                <a:solidFill>
                  <a:schemeClr val="accent1"/>
                </a:solidFill>
              </a14:hiddenFill>
            </a:ext>
          </a:extLst>
        </p:spPr>
      </p:pic>
      <p:pic>
        <p:nvPicPr>
          <p:cNvPr id="12" name="Picture 11">
            <a:extLst>
              <a:ext uri="{FF2B5EF4-FFF2-40B4-BE49-F238E27FC236}">
                <a16:creationId xmlns:a16="http://schemas.microsoft.com/office/drawing/2014/main" id="{3C144823-8897-4CF2-96DB-F613F5BBBE2D}"/>
              </a:ext>
            </a:extLst>
          </p:cNvPr>
          <p:cNvPicPr>
            <a:picLocks noChangeAspect="1"/>
          </p:cNvPicPr>
          <p:nvPr/>
        </p:nvPicPr>
        <p:blipFill>
          <a:blip r:embed="rId5"/>
          <a:stretch>
            <a:fillRect/>
          </a:stretch>
        </p:blipFill>
        <p:spPr>
          <a:xfrm>
            <a:off x="496455" y="3189715"/>
            <a:ext cx="3566469" cy="536494"/>
          </a:xfrm>
          <a:prstGeom prst="rect">
            <a:avLst/>
          </a:prstGeom>
        </p:spPr>
      </p:pic>
      <p:sp>
        <p:nvSpPr>
          <p:cNvPr id="14" name="Text Box 6">
            <a:extLst>
              <a:ext uri="{FF2B5EF4-FFF2-40B4-BE49-F238E27FC236}">
                <a16:creationId xmlns:a16="http://schemas.microsoft.com/office/drawing/2014/main" id="{02C4FE78-DD48-4579-BD12-6260F0F5FFE7}"/>
              </a:ext>
            </a:extLst>
          </p:cNvPr>
          <p:cNvSpPr txBox="1">
            <a:spLocks noChangeArrowheads="1"/>
          </p:cNvSpPr>
          <p:nvPr/>
        </p:nvSpPr>
        <p:spPr bwMode="auto">
          <a:xfrm>
            <a:off x="595745" y="3726209"/>
            <a:ext cx="46482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230188" indent="-230188"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
                <a:schemeClr val="tx1"/>
              </a:buClr>
              <a:buSzTx/>
              <a:buFont typeface="Arial" panose="020B0604020202020204" pitchFamily="34" charset="0"/>
              <a:buChar char="●"/>
            </a:pPr>
            <a:r>
              <a:rPr lang="en-US" altLang="en-US" sz="2000" dirty="0">
                <a:latin typeface="Arial" pitchFamily="34" charset="0"/>
              </a:rPr>
              <a:t>Not equipped</a:t>
            </a:r>
          </a:p>
          <a:p>
            <a:pPr eaLnBrk="1" hangingPunct="1">
              <a:spcBef>
                <a:spcPct val="50000"/>
              </a:spcBef>
              <a:buClr>
                <a:schemeClr val="tx1"/>
              </a:buClr>
              <a:buSzTx/>
              <a:buFont typeface="Arial" panose="020B0604020202020204" pitchFamily="34" charset="0"/>
              <a:buChar char="●"/>
            </a:pPr>
            <a:r>
              <a:rPr lang="en-US" altLang="en-US" sz="2000" dirty="0">
                <a:latin typeface="Arial" pitchFamily="34" charset="0"/>
              </a:rPr>
              <a:t>Improper switching indication</a:t>
            </a:r>
          </a:p>
          <a:p>
            <a:pPr eaLnBrk="1" hangingPunct="1">
              <a:spcBef>
                <a:spcPct val="50000"/>
              </a:spcBef>
              <a:buClr>
                <a:schemeClr val="tx1"/>
              </a:buClr>
              <a:buSzTx/>
              <a:buFont typeface="Arial" panose="020B0604020202020204" pitchFamily="34" charset="0"/>
              <a:buChar char="●"/>
            </a:pPr>
            <a:r>
              <a:rPr lang="en-US" altLang="en-US" sz="2000" dirty="0">
                <a:latin typeface="Arial" pitchFamily="34" charset="0"/>
              </a:rPr>
              <a:t>Produces a glaring light</a:t>
            </a:r>
          </a:p>
          <a:p>
            <a:pPr eaLnBrk="1" hangingPunct="1">
              <a:spcBef>
                <a:spcPct val="50000"/>
              </a:spcBef>
              <a:buClr>
                <a:schemeClr val="tx1"/>
              </a:buClr>
              <a:buSzTx/>
              <a:buFont typeface="Arial" panose="020B0604020202020204" pitchFamily="34" charset="0"/>
              <a:buChar char="●"/>
            </a:pPr>
            <a:r>
              <a:rPr lang="en-US" altLang="en-US" sz="2000" dirty="0">
                <a:latin typeface="Arial" pitchFamily="34" charset="0"/>
              </a:rPr>
              <a:t>Inoperative for any reason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ounded Rectangle 22">
            <a:hlinkClick r:id="rId3" action="ppaction://hlinksldjump"/>
          </p:cNvPr>
          <p:cNvSpPr/>
          <p:nvPr/>
        </p:nvSpPr>
        <p:spPr>
          <a:xfrm>
            <a:off x="6019800" y="4648200"/>
            <a:ext cx="1870364" cy="881653"/>
          </a:xfrm>
          <a:prstGeom prst="roundRect">
            <a:avLst/>
          </a:prstGeom>
          <a:solidFill>
            <a:schemeClr val="tx1">
              <a:lumMod val="8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a:hlinkClick r:id="rId3" action="ppaction://hlinksldjump"/>
          </p:cNvPr>
          <p:cNvSpPr/>
          <p:nvPr/>
        </p:nvSpPr>
        <p:spPr>
          <a:xfrm>
            <a:off x="3636818" y="4648200"/>
            <a:ext cx="1870364" cy="881653"/>
          </a:xfrm>
          <a:prstGeom prst="roundRect">
            <a:avLst/>
          </a:prstGeom>
          <a:solidFill>
            <a:schemeClr val="tx1">
              <a:lumMod val="8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hlinkClick r:id="rId3" action="ppaction://hlinksldjump"/>
          </p:cNvPr>
          <p:cNvSpPr/>
          <p:nvPr/>
        </p:nvSpPr>
        <p:spPr>
          <a:xfrm>
            <a:off x="1253836" y="4648200"/>
            <a:ext cx="1870364" cy="881653"/>
          </a:xfrm>
          <a:prstGeom prst="roundRect">
            <a:avLst/>
          </a:prstGeom>
          <a:solidFill>
            <a:schemeClr val="tx1">
              <a:lumMod val="8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hlinkClick r:id="rId3" action="ppaction://hlinksldjump"/>
          </p:cNvPr>
          <p:cNvSpPr/>
          <p:nvPr/>
        </p:nvSpPr>
        <p:spPr>
          <a:xfrm>
            <a:off x="2362200" y="3505200"/>
            <a:ext cx="1870364" cy="881653"/>
          </a:xfrm>
          <a:prstGeom prst="roundRect">
            <a:avLst/>
          </a:prstGeom>
          <a:solidFill>
            <a:schemeClr val="tx1">
              <a:lumMod val="8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13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8FEA92D1-740C-48FE-BFD1-69EB6BFB45D6}" type="slidenum">
              <a:rPr lang="en-US" altLang="en-US" sz="1200" smtClean="0">
                <a:solidFill>
                  <a:srgbClr val="D6ECFF"/>
                </a:solidFill>
                <a:latin typeface="Arial" pitchFamily="34" charset="0"/>
              </a:rPr>
              <a:pPr eaLnBrk="1" hangingPunct="1">
                <a:spcBef>
                  <a:spcPct val="0"/>
                </a:spcBef>
                <a:buClrTx/>
                <a:buSzTx/>
                <a:buFontTx/>
                <a:buNone/>
              </a:pPr>
              <a:t>2</a:t>
            </a:fld>
            <a:endParaRPr lang="en-US" altLang="en-US" sz="1200" dirty="0">
              <a:solidFill>
                <a:srgbClr val="D6ECFF"/>
              </a:solidFill>
              <a:latin typeface="Arial" pitchFamily="34" charset="0"/>
            </a:endParaRPr>
          </a:p>
        </p:txBody>
      </p:sp>
      <p:sp>
        <p:nvSpPr>
          <p:cNvPr id="48131" name="Text Box 1026"/>
          <p:cNvSpPr txBox="1">
            <a:spLocks noChangeArrowheads="1"/>
          </p:cNvSpPr>
          <p:nvPr/>
        </p:nvSpPr>
        <p:spPr bwMode="auto">
          <a:xfrm>
            <a:off x="1253836" y="2018373"/>
            <a:ext cx="674454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eaLnBrk="1" hangingPunct="1">
              <a:spcBef>
                <a:spcPct val="50000"/>
              </a:spcBef>
              <a:buClrTx/>
              <a:buSzTx/>
              <a:buFontTx/>
              <a:buNone/>
            </a:pPr>
            <a:r>
              <a:rPr lang="en-US" altLang="en-US" sz="2400" dirty="0">
                <a:latin typeface="Arial" pitchFamily="34" charset="0"/>
              </a:rPr>
              <a:t>To ensure an inspection is performed properly and in a timely manner, the inspection should be performed in the following order:</a:t>
            </a:r>
          </a:p>
        </p:txBody>
      </p:sp>
      <p:sp>
        <p:nvSpPr>
          <p:cNvPr id="36" name="TextBox 35">
            <a:hlinkClick r:id="rId3" action="ppaction://hlinksldjump"/>
          </p:cNvPr>
          <p:cNvSpPr txBox="1"/>
          <p:nvPr/>
        </p:nvSpPr>
        <p:spPr>
          <a:xfrm>
            <a:off x="2488406" y="3741090"/>
            <a:ext cx="1617952" cy="384721"/>
          </a:xfrm>
          <a:prstGeom prst="rect">
            <a:avLst/>
          </a:prstGeom>
          <a:noFill/>
        </p:spPr>
        <p:txBody>
          <a:bodyPr wrap="square" rtlCol="0">
            <a:spAutoFit/>
          </a:bodyPr>
          <a:lstStyle/>
          <a:p>
            <a:r>
              <a:rPr lang="en-US" sz="1900" b="1" dirty="0">
                <a:solidFill>
                  <a:schemeClr val="bg1"/>
                </a:solidFill>
              </a:rPr>
              <a:t>1. Road Test</a:t>
            </a:r>
          </a:p>
        </p:txBody>
      </p:sp>
      <p:sp>
        <p:nvSpPr>
          <p:cNvPr id="42" name="TextBox 41">
            <a:hlinkClick r:id="rId4" action="ppaction://hlinksldjump"/>
          </p:cNvPr>
          <p:cNvSpPr txBox="1"/>
          <p:nvPr/>
        </p:nvSpPr>
        <p:spPr>
          <a:xfrm>
            <a:off x="1372249" y="4750472"/>
            <a:ext cx="1633538" cy="677108"/>
          </a:xfrm>
          <a:prstGeom prst="rect">
            <a:avLst/>
          </a:prstGeom>
          <a:noFill/>
        </p:spPr>
        <p:txBody>
          <a:bodyPr wrap="square" rtlCol="0">
            <a:spAutoFit/>
          </a:bodyPr>
          <a:lstStyle/>
          <a:p>
            <a:pPr algn="ctr"/>
            <a:r>
              <a:rPr lang="en-US" sz="1900" b="1" dirty="0">
                <a:solidFill>
                  <a:schemeClr val="bg1"/>
                </a:solidFill>
              </a:rPr>
              <a:t>3. Outside the Vehicle</a:t>
            </a:r>
          </a:p>
        </p:txBody>
      </p:sp>
      <p:sp>
        <p:nvSpPr>
          <p:cNvPr id="43" name="TextBox 42">
            <a:hlinkClick r:id="rId5" action="ppaction://hlinksldjump"/>
          </p:cNvPr>
          <p:cNvSpPr txBox="1"/>
          <p:nvPr/>
        </p:nvSpPr>
        <p:spPr>
          <a:xfrm>
            <a:off x="3636818" y="4783219"/>
            <a:ext cx="1870364" cy="677108"/>
          </a:xfrm>
          <a:prstGeom prst="rect">
            <a:avLst/>
          </a:prstGeom>
          <a:noFill/>
        </p:spPr>
        <p:txBody>
          <a:bodyPr wrap="square" rtlCol="0">
            <a:spAutoFit/>
          </a:bodyPr>
          <a:lstStyle/>
          <a:p>
            <a:pPr algn="ctr"/>
            <a:r>
              <a:rPr lang="en-US" sz="1900" b="1" dirty="0">
                <a:solidFill>
                  <a:schemeClr val="bg1"/>
                </a:solidFill>
              </a:rPr>
              <a:t>4. Underneath the Vehicle</a:t>
            </a:r>
          </a:p>
        </p:txBody>
      </p:sp>
      <p:sp>
        <p:nvSpPr>
          <p:cNvPr id="44" name="TextBox 43">
            <a:hlinkClick r:id="rId6" action="ppaction://hlinksldjump"/>
          </p:cNvPr>
          <p:cNvSpPr txBox="1"/>
          <p:nvPr/>
        </p:nvSpPr>
        <p:spPr>
          <a:xfrm>
            <a:off x="6212032" y="4774779"/>
            <a:ext cx="1485900" cy="677108"/>
          </a:xfrm>
          <a:prstGeom prst="rect">
            <a:avLst/>
          </a:prstGeom>
          <a:noFill/>
        </p:spPr>
        <p:txBody>
          <a:bodyPr wrap="square" rtlCol="0">
            <a:spAutoFit/>
          </a:bodyPr>
          <a:lstStyle/>
          <a:p>
            <a:pPr algn="ctr"/>
            <a:r>
              <a:rPr lang="en-US" sz="1900" b="1" dirty="0">
                <a:solidFill>
                  <a:schemeClr val="bg1"/>
                </a:solidFill>
              </a:rPr>
              <a:t>5. Under the Hood</a:t>
            </a:r>
          </a:p>
        </p:txBody>
      </p:sp>
      <p:sp>
        <p:nvSpPr>
          <p:cNvPr id="2" name="Rectangle 1"/>
          <p:cNvSpPr/>
          <p:nvPr/>
        </p:nvSpPr>
        <p:spPr>
          <a:xfrm>
            <a:off x="1562672" y="587514"/>
            <a:ext cx="6895528" cy="1200329"/>
          </a:xfrm>
          <a:prstGeom prst="rect">
            <a:avLst/>
          </a:prstGeom>
        </p:spPr>
        <p:txBody>
          <a:bodyPr wrap="square">
            <a:spAutoFit/>
          </a:bodyPr>
          <a:lstStyle/>
          <a:p>
            <a:pPr algn="ctr">
              <a:defRPr/>
            </a:pPr>
            <a:r>
              <a:rPr lang="en-US" altLang="en-US" sz="3600" b="1" cap="all" dirty="0"/>
              <a:t>Safety certification – </a:t>
            </a:r>
          </a:p>
          <a:p>
            <a:pPr algn="ctr">
              <a:defRPr/>
            </a:pPr>
            <a:r>
              <a:rPr lang="en-US" altLang="en-US" sz="3600" b="1" cap="all" dirty="0"/>
              <a:t>five-step SEQUENCE </a:t>
            </a:r>
            <a:endParaRPr lang="en-US" altLang="en-US" sz="3600" b="1" dirty="0"/>
          </a:p>
        </p:txBody>
      </p:sp>
      <p:sp>
        <p:nvSpPr>
          <p:cNvPr id="20" name="Rounded Rectangle 19">
            <a:hlinkClick r:id="rId3" action="ppaction://hlinksldjump"/>
          </p:cNvPr>
          <p:cNvSpPr/>
          <p:nvPr/>
        </p:nvSpPr>
        <p:spPr>
          <a:xfrm>
            <a:off x="4572000" y="3505200"/>
            <a:ext cx="1870364" cy="881653"/>
          </a:xfrm>
          <a:prstGeom prst="roundRect">
            <a:avLst/>
          </a:prstGeom>
          <a:solidFill>
            <a:schemeClr val="tx1">
              <a:lumMod val="8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hlinkClick r:id="rId7" action="ppaction://hlinksldjump"/>
          </p:cNvPr>
          <p:cNvSpPr txBox="1"/>
          <p:nvPr/>
        </p:nvSpPr>
        <p:spPr>
          <a:xfrm>
            <a:off x="4717473" y="3594897"/>
            <a:ext cx="1579418" cy="677108"/>
          </a:xfrm>
          <a:prstGeom prst="rect">
            <a:avLst/>
          </a:prstGeom>
          <a:noFill/>
        </p:spPr>
        <p:txBody>
          <a:bodyPr wrap="square" rtlCol="0">
            <a:spAutoFit/>
          </a:bodyPr>
          <a:lstStyle/>
          <a:p>
            <a:pPr algn="ctr"/>
            <a:r>
              <a:rPr lang="en-US" sz="1900" b="1" dirty="0">
                <a:solidFill>
                  <a:schemeClr val="bg1"/>
                </a:solidFill>
              </a:rPr>
              <a:t>2. Inside the Vehicle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B05B8B08-68F6-414B-996B-E1FB98235CE1}" type="slidenum">
              <a:rPr lang="en-US" altLang="en-US" sz="1200" smtClean="0">
                <a:solidFill>
                  <a:srgbClr val="D6ECFF"/>
                </a:solidFill>
                <a:latin typeface="Arial" pitchFamily="34" charset="0"/>
              </a:rPr>
              <a:pPr eaLnBrk="1" hangingPunct="1">
                <a:spcBef>
                  <a:spcPct val="0"/>
                </a:spcBef>
                <a:buClrTx/>
                <a:buSzTx/>
                <a:buFontTx/>
                <a:buNone/>
              </a:pPr>
              <a:t>20</a:t>
            </a:fld>
            <a:endParaRPr lang="en-US" altLang="en-US" sz="1200" dirty="0">
              <a:solidFill>
                <a:srgbClr val="D6ECFF"/>
              </a:solidFill>
              <a:latin typeface="Arial" pitchFamily="34" charset="0"/>
            </a:endParaRPr>
          </a:p>
        </p:txBody>
      </p:sp>
      <p:sp>
        <p:nvSpPr>
          <p:cNvPr id="74755" name="Rectangle 2"/>
          <p:cNvSpPr txBox="1">
            <a:spLocks noChangeArrowheads="1"/>
          </p:cNvSpPr>
          <p:nvPr/>
        </p:nvSpPr>
        <p:spPr bwMode="auto">
          <a:xfrm>
            <a:off x="1066800" y="395585"/>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39775"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995363"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260475"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1481138" indent="-20955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1938338" indent="-2095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395538" indent="-2095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2852738" indent="-2095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309938" indent="-2095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eaLnBrk="1" hangingPunct="1">
              <a:spcBef>
                <a:spcPts val="11400"/>
              </a:spcBef>
              <a:buClrTx/>
              <a:buSzTx/>
              <a:buFontTx/>
              <a:buNone/>
            </a:pPr>
            <a:r>
              <a:rPr lang="en-US" altLang="en-US" sz="4800" b="1" u="sng" dirty="0">
                <a:latin typeface="Arial" pitchFamily="34" charset="0"/>
                <a:cs typeface="Arial" pitchFamily="34" charset="0"/>
              </a:rPr>
              <a:t>OUTSIDE THE VEHICLE</a:t>
            </a:r>
            <a:br>
              <a:rPr lang="en-US" altLang="en-US" sz="2000" b="1" u="sng" dirty="0">
                <a:latin typeface="Arial" pitchFamily="34" charset="0"/>
                <a:cs typeface="Arial" pitchFamily="34" charset="0"/>
              </a:rPr>
            </a:br>
            <a:r>
              <a:rPr lang="en-US" altLang="en-US" sz="2000" b="1" dirty="0">
                <a:latin typeface="Arial" pitchFamily="34" charset="0"/>
                <a:cs typeface="Arial" pitchFamily="34" charset="0"/>
              </a:rPr>
              <a:t> An Inspector should inspect the following items</a:t>
            </a:r>
            <a:r>
              <a:rPr lang="en-US" altLang="en-US" sz="2000" b="1" u="sng" dirty="0">
                <a:latin typeface="Arial" pitchFamily="34" charset="0"/>
                <a:cs typeface="Arial" pitchFamily="34" charset="0"/>
              </a:rPr>
              <a:t> </a:t>
            </a:r>
          </a:p>
        </p:txBody>
      </p:sp>
      <p:sp>
        <p:nvSpPr>
          <p:cNvPr id="31" name="TextBox 30">
            <a:hlinkClick r:id="rId2" action="ppaction://hlinksldjump"/>
          </p:cNvPr>
          <p:cNvSpPr txBox="1"/>
          <p:nvPr/>
        </p:nvSpPr>
        <p:spPr>
          <a:xfrm>
            <a:off x="304800" y="3657600"/>
            <a:ext cx="1905000" cy="461665"/>
          </a:xfrm>
          <a:prstGeom prst="rect">
            <a:avLst/>
          </a:prstGeom>
          <a:noFill/>
        </p:spPr>
        <p:txBody>
          <a:bodyPr wrap="square" rtlCol="0">
            <a:spAutoFit/>
          </a:bodyPr>
          <a:lstStyle/>
          <a:p>
            <a:pPr algn="ctr"/>
            <a:r>
              <a:rPr lang="en-US" sz="2400" b="1" dirty="0">
                <a:solidFill>
                  <a:schemeClr val="bg1"/>
                </a:solidFill>
              </a:rPr>
              <a:t>Wheels</a:t>
            </a:r>
          </a:p>
        </p:txBody>
      </p:sp>
      <p:sp>
        <p:nvSpPr>
          <p:cNvPr id="32" name="Rounded Rectangle 31"/>
          <p:cNvSpPr/>
          <p:nvPr/>
        </p:nvSpPr>
        <p:spPr>
          <a:xfrm>
            <a:off x="1257300" y="2080260"/>
            <a:ext cx="1905000" cy="1143000"/>
          </a:xfrm>
          <a:prstGeom prst="roundRect">
            <a:avLst/>
          </a:prstGeom>
          <a:solidFill>
            <a:srgbClr val="CF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Tires</a:t>
            </a:r>
            <a:endParaRPr lang="en-US" sz="1600" b="1" dirty="0">
              <a:solidFill>
                <a:schemeClr val="bg1"/>
              </a:solidFill>
              <a:latin typeface="Arial" panose="020B0604020202020204" pitchFamily="34" charset="0"/>
              <a:cs typeface="Arial" panose="020B0604020202020204" pitchFamily="34" charset="0"/>
            </a:endParaRPr>
          </a:p>
        </p:txBody>
      </p:sp>
      <p:sp>
        <p:nvSpPr>
          <p:cNvPr id="34" name="Rounded Rectangle 33"/>
          <p:cNvSpPr/>
          <p:nvPr/>
        </p:nvSpPr>
        <p:spPr>
          <a:xfrm>
            <a:off x="6271260" y="2106468"/>
            <a:ext cx="1905000" cy="1143000"/>
          </a:xfrm>
          <a:prstGeom prst="roundRect">
            <a:avLst/>
          </a:prstGeom>
          <a:solidFill>
            <a:srgbClr val="CF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Wheel Assembly</a:t>
            </a:r>
          </a:p>
        </p:txBody>
      </p:sp>
      <p:sp>
        <p:nvSpPr>
          <p:cNvPr id="35" name="Rounded Rectangle 34"/>
          <p:cNvSpPr/>
          <p:nvPr/>
        </p:nvSpPr>
        <p:spPr>
          <a:xfrm>
            <a:off x="1333500" y="3657600"/>
            <a:ext cx="1905000" cy="1143000"/>
          </a:xfrm>
          <a:prstGeom prst="roundRect">
            <a:avLst/>
          </a:prstGeom>
          <a:solidFill>
            <a:srgbClr val="CF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Arial" panose="020B0604020202020204" pitchFamily="34" charset="0"/>
                <a:cs typeface="Arial" panose="020B0604020202020204" pitchFamily="34" charset="0"/>
              </a:rPr>
              <a:t>Windshield Wipers</a:t>
            </a:r>
          </a:p>
        </p:txBody>
      </p:sp>
      <p:sp>
        <p:nvSpPr>
          <p:cNvPr id="36" name="Rounded Rectangle 35"/>
          <p:cNvSpPr/>
          <p:nvPr/>
        </p:nvSpPr>
        <p:spPr>
          <a:xfrm>
            <a:off x="3802380" y="3664951"/>
            <a:ext cx="1905000" cy="1143000"/>
          </a:xfrm>
          <a:prstGeom prst="roundRect">
            <a:avLst/>
          </a:prstGeom>
          <a:solidFill>
            <a:srgbClr val="CF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Lighting Equipment</a:t>
            </a:r>
            <a:endParaRPr lang="en-US" sz="1200" b="1" dirty="0">
              <a:solidFill>
                <a:schemeClr val="bg1"/>
              </a:solidFill>
              <a:latin typeface="Arial" panose="020B0604020202020204" pitchFamily="34" charset="0"/>
              <a:cs typeface="Arial" panose="020B0604020202020204" pitchFamily="34" charset="0"/>
            </a:endParaRPr>
          </a:p>
        </p:txBody>
      </p:sp>
      <p:sp>
        <p:nvSpPr>
          <p:cNvPr id="37" name="Rounded Rectangle 36"/>
          <p:cNvSpPr/>
          <p:nvPr/>
        </p:nvSpPr>
        <p:spPr>
          <a:xfrm>
            <a:off x="6271260" y="3657600"/>
            <a:ext cx="1905000" cy="1143000"/>
          </a:xfrm>
          <a:prstGeom prst="roundRect">
            <a:avLst/>
          </a:prstGeom>
          <a:solidFill>
            <a:srgbClr val="CF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chemeClr val="bg1"/>
                </a:solidFill>
                <a:latin typeface="Arial" panose="020B0604020202020204" pitchFamily="34" charset="0"/>
                <a:cs typeface="Arial" panose="020B0604020202020204" pitchFamily="34" charset="0"/>
              </a:rPr>
              <a:t>Window Tint</a:t>
            </a:r>
          </a:p>
        </p:txBody>
      </p:sp>
      <p:sp>
        <p:nvSpPr>
          <p:cNvPr id="42" name="Rounded Rectangle 41"/>
          <p:cNvSpPr/>
          <p:nvPr/>
        </p:nvSpPr>
        <p:spPr>
          <a:xfrm>
            <a:off x="3771900" y="5253914"/>
            <a:ext cx="1905000" cy="1143000"/>
          </a:xfrm>
          <a:prstGeom prst="roundRect">
            <a:avLst/>
          </a:prstGeom>
          <a:solidFill>
            <a:srgbClr val="CF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Gas Cap</a:t>
            </a:r>
            <a:endParaRPr lang="en-US" sz="1200" b="1" dirty="0">
              <a:solidFill>
                <a:schemeClr val="bg1"/>
              </a:solidFill>
              <a:latin typeface="Arial" panose="020B0604020202020204" pitchFamily="34" charset="0"/>
              <a:cs typeface="Arial" panose="020B0604020202020204" pitchFamily="34" charset="0"/>
            </a:endParaRPr>
          </a:p>
        </p:txBody>
      </p:sp>
      <p:sp>
        <p:nvSpPr>
          <p:cNvPr id="56" name="Rounded Rectangle 55"/>
          <p:cNvSpPr/>
          <p:nvPr/>
        </p:nvSpPr>
        <p:spPr>
          <a:xfrm>
            <a:off x="3802380" y="2106468"/>
            <a:ext cx="1905000" cy="1143000"/>
          </a:xfrm>
          <a:prstGeom prst="roundRect">
            <a:avLst/>
          </a:prstGeom>
          <a:solidFill>
            <a:srgbClr val="CFD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 panose="020B0604020202020204" pitchFamily="34" charset="0"/>
                <a:cs typeface="Arial" panose="020B0604020202020204" pitchFamily="34" charset="0"/>
              </a:rPr>
              <a:t>Safety Guards or Flaps</a:t>
            </a:r>
            <a:endParaRPr lang="en-US" sz="1200" b="1" dirty="0">
              <a:solidFill>
                <a:schemeClr val="bg1"/>
              </a:solidFill>
              <a:latin typeface="Arial" panose="020B0604020202020204" pitchFamily="34" charset="0"/>
              <a:cs typeface="Arial" panose="020B0604020202020204" pitchFamily="34" charset="0"/>
            </a:endParaRPr>
          </a:p>
        </p:txBody>
      </p:sp>
      <p:sp>
        <p:nvSpPr>
          <p:cNvPr id="12" name="Oval 11"/>
          <p:cNvSpPr/>
          <p:nvPr/>
        </p:nvSpPr>
        <p:spPr>
          <a:xfrm>
            <a:off x="148590" y="227945"/>
            <a:ext cx="1219200" cy="1143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Arial Black" panose="020B0A04020102020204" pitchFamily="34" charset="0"/>
              </a:rPr>
              <a:t>3</a:t>
            </a:r>
            <a:endParaRPr lang="en-US" dirty="0">
              <a:latin typeface="Arial Black" panose="020B0A040201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D1B3C1B1-22E9-46E5-8CF0-0596EF6A5B2B}" type="slidenum">
              <a:rPr lang="en-US" altLang="en-US" sz="1200" smtClean="0">
                <a:solidFill>
                  <a:srgbClr val="D6ECFF"/>
                </a:solidFill>
                <a:latin typeface="Arial" pitchFamily="34" charset="0"/>
              </a:rPr>
              <a:pPr eaLnBrk="1" hangingPunct="1">
                <a:spcBef>
                  <a:spcPct val="0"/>
                </a:spcBef>
                <a:buClrTx/>
                <a:buSzTx/>
                <a:buFontTx/>
                <a:buNone/>
              </a:pPr>
              <a:t>21</a:t>
            </a:fld>
            <a:endParaRPr lang="en-US" altLang="en-US" sz="1200" dirty="0">
              <a:solidFill>
                <a:srgbClr val="D6ECFF"/>
              </a:solidFill>
              <a:latin typeface="Arial" pitchFamily="34" charset="0"/>
            </a:endParaRPr>
          </a:p>
        </p:txBody>
      </p:sp>
      <p:sp>
        <p:nvSpPr>
          <p:cNvPr id="3" name="Round Diagonal Corner Rectangle 2"/>
          <p:cNvSpPr/>
          <p:nvPr/>
        </p:nvSpPr>
        <p:spPr>
          <a:xfrm>
            <a:off x="2630141" y="178584"/>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TIRES</a:t>
            </a:r>
          </a:p>
        </p:txBody>
      </p:sp>
      <p:pic>
        <p:nvPicPr>
          <p:cNvPr id="107524" name="Picture 3" descr="tire_2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678" y="1791821"/>
            <a:ext cx="2895600" cy="2362200"/>
          </a:xfrm>
          <a:prstGeom prst="rect">
            <a:avLst/>
          </a:prstGeom>
          <a:noFill/>
          <a:ln w="41275">
            <a:solidFill>
              <a:srgbClr val="33CC33"/>
            </a:solidFill>
            <a:miter lim="800000"/>
            <a:headEnd/>
            <a:tailEnd/>
          </a:ln>
          <a:extLst>
            <a:ext uri="{909E8E84-426E-40DD-AFC4-6F175D3DCCD1}">
              <a14:hiddenFill xmlns:a14="http://schemas.microsoft.com/office/drawing/2010/main">
                <a:solidFill>
                  <a:srgbClr val="FFFFFF"/>
                </a:solidFill>
              </a14:hiddenFill>
            </a:ext>
          </a:extLst>
        </p:spPr>
      </p:pic>
      <p:sp>
        <p:nvSpPr>
          <p:cNvPr id="107526" name="Text Box 7"/>
          <p:cNvSpPr txBox="1">
            <a:spLocks noChangeArrowheads="1"/>
          </p:cNvSpPr>
          <p:nvPr/>
        </p:nvSpPr>
        <p:spPr bwMode="auto">
          <a:xfrm>
            <a:off x="3524250" y="2503735"/>
            <a:ext cx="51435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marL="342900" indent="-342900"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Tread depth &amp; condition (no cord exposed or sidewall separation; no visible bumps, bulges, or knots)</a:t>
            </a:r>
          </a:p>
          <a:p>
            <a:pPr marL="342900" indent="-342900"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Cuts, snags, &amp; tears not more than one inch  </a:t>
            </a:r>
          </a:p>
          <a:p>
            <a:pPr marL="342900" indent="-342900"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Tread wear indicators should not contact the road on any two adjacent major grooves in the center or the middle of the tire</a:t>
            </a:r>
          </a:p>
        </p:txBody>
      </p:sp>
      <p:sp>
        <p:nvSpPr>
          <p:cNvPr id="107527" name="Line 5"/>
          <p:cNvSpPr>
            <a:spLocks noChangeShapeType="1"/>
          </p:cNvSpPr>
          <p:nvPr/>
        </p:nvSpPr>
        <p:spPr bwMode="auto">
          <a:xfrm>
            <a:off x="3352800" y="2286000"/>
            <a:ext cx="54864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 name="Text Box 4"/>
          <p:cNvSpPr txBox="1">
            <a:spLocks noChangeArrowheads="1"/>
          </p:cNvSpPr>
          <p:nvPr/>
        </p:nvSpPr>
        <p:spPr bwMode="auto">
          <a:xfrm>
            <a:off x="3352800" y="1885950"/>
            <a:ext cx="388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just" eaLnBrk="1" hangingPunct="1">
              <a:spcBef>
                <a:spcPts val="500"/>
              </a:spcBef>
              <a:spcAft>
                <a:spcPts val="500"/>
              </a:spcAft>
              <a:buClrTx/>
              <a:buSzTx/>
              <a:buFontTx/>
              <a:buNone/>
            </a:pPr>
            <a:r>
              <a:rPr lang="en-US" altLang="en-US" sz="2000" b="1" dirty="0">
                <a:solidFill>
                  <a:srgbClr val="FFC000"/>
                </a:solidFill>
                <a:latin typeface="Arial" pitchFamily="34" charset="0"/>
              </a:rPr>
              <a:t>Inspection Procedure:</a:t>
            </a:r>
          </a:p>
        </p:txBody>
      </p:sp>
      <p:sp>
        <p:nvSpPr>
          <p:cNvPr id="2" name="Rectangle 1"/>
          <p:cNvSpPr/>
          <p:nvPr/>
        </p:nvSpPr>
        <p:spPr>
          <a:xfrm>
            <a:off x="324678" y="890446"/>
            <a:ext cx="8249480" cy="707886"/>
          </a:xfrm>
          <a:prstGeom prst="rect">
            <a:avLst/>
          </a:prstGeom>
        </p:spPr>
        <p:txBody>
          <a:bodyPr wrap="square">
            <a:spAutoFit/>
          </a:bodyPr>
          <a:lstStyle/>
          <a:p>
            <a:r>
              <a:rPr lang="en-US" sz="2000" dirty="0"/>
              <a:t>All tires on a vehicle will have a proper tread depth of at least 2/32 of an inch and be in safe operating condition.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78" y="4286100"/>
            <a:ext cx="2895600" cy="2289946"/>
          </a:xfrm>
          <a:prstGeom prst="rect">
            <a:avLst/>
          </a:prstGeom>
          <a:ln w="41275">
            <a:solidFill>
              <a:srgbClr val="33CC33"/>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B78E9E73-EE2E-401A-B0FD-C4F77563EC68}" type="slidenum">
              <a:rPr lang="en-US" altLang="en-US" sz="1200" smtClean="0">
                <a:solidFill>
                  <a:srgbClr val="D6ECFF"/>
                </a:solidFill>
                <a:latin typeface="Arial" pitchFamily="34" charset="0"/>
              </a:rPr>
              <a:pPr eaLnBrk="1" hangingPunct="1">
                <a:spcBef>
                  <a:spcPct val="0"/>
                </a:spcBef>
                <a:buClrTx/>
                <a:buSzTx/>
                <a:buFontTx/>
                <a:buNone/>
              </a:pPr>
              <a:t>22</a:t>
            </a:fld>
            <a:endParaRPr lang="en-US" altLang="en-US" sz="1200" dirty="0">
              <a:solidFill>
                <a:srgbClr val="D6ECFF"/>
              </a:solidFill>
              <a:latin typeface="Arial" pitchFamily="34" charset="0"/>
            </a:endParaRPr>
          </a:p>
        </p:txBody>
      </p:sp>
      <p:sp>
        <p:nvSpPr>
          <p:cNvPr id="3" name="Round Diagonal Corner Rectangle 2"/>
          <p:cNvSpPr/>
          <p:nvPr/>
        </p:nvSpPr>
        <p:spPr>
          <a:xfrm>
            <a:off x="2100264" y="355135"/>
            <a:ext cx="527892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SAFETY GUARDS OR FLAPS</a:t>
            </a:r>
          </a:p>
        </p:txBody>
      </p:sp>
      <p:sp>
        <p:nvSpPr>
          <p:cNvPr id="110597" name="Text Box 3"/>
          <p:cNvSpPr txBox="1">
            <a:spLocks noChangeArrowheads="1"/>
          </p:cNvSpPr>
          <p:nvPr/>
        </p:nvSpPr>
        <p:spPr bwMode="auto">
          <a:xfrm>
            <a:off x="331304" y="2967357"/>
            <a:ext cx="437197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just" eaLnBrk="1" hangingPunct="1">
              <a:spcBef>
                <a:spcPts val="500"/>
              </a:spcBef>
              <a:spcAft>
                <a:spcPts val="500"/>
              </a:spcAft>
              <a:buClrTx/>
              <a:buSzTx/>
              <a:buFontTx/>
              <a:buNone/>
            </a:pPr>
            <a:r>
              <a:rPr lang="en-US" altLang="en-US" sz="2000" b="1" dirty="0">
                <a:solidFill>
                  <a:srgbClr val="FFC000"/>
                </a:solidFill>
                <a:latin typeface="Arial" pitchFamily="34" charset="0"/>
              </a:rPr>
              <a:t>Inspection Procedure:</a:t>
            </a:r>
          </a:p>
        </p:txBody>
      </p:sp>
      <p:sp>
        <p:nvSpPr>
          <p:cNvPr id="110598" name="Text Box 5"/>
          <p:cNvSpPr txBox="1">
            <a:spLocks noChangeArrowheads="1"/>
          </p:cNvSpPr>
          <p:nvPr/>
        </p:nvSpPr>
        <p:spPr bwMode="auto">
          <a:xfrm>
            <a:off x="866776" y="1336208"/>
            <a:ext cx="7620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Tx/>
              <a:buSzTx/>
              <a:buFontTx/>
              <a:buNone/>
            </a:pPr>
            <a:r>
              <a:rPr lang="en-US" altLang="en-US" sz="2000" dirty="0">
                <a:latin typeface="Arial" pitchFamily="34" charset="0"/>
              </a:rPr>
              <a:t>Required on Trucks/Light Trucks behind the rearmost axle or (combination) if it has 4 or more tires (always required on dual wheel pickups)</a:t>
            </a:r>
          </a:p>
        </p:txBody>
      </p:sp>
      <p:sp>
        <p:nvSpPr>
          <p:cNvPr id="110599" name="Text Box 6"/>
          <p:cNvSpPr txBox="1">
            <a:spLocks noChangeArrowheads="1"/>
          </p:cNvSpPr>
          <p:nvPr/>
        </p:nvSpPr>
        <p:spPr bwMode="auto">
          <a:xfrm>
            <a:off x="436080" y="3840099"/>
            <a:ext cx="4267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indent="346075" eaLnBrk="0" hangingPunct="0">
              <a:spcBef>
                <a:spcPts val="700"/>
              </a:spcBef>
              <a:buClr>
                <a:schemeClr val="tx2"/>
              </a:buClr>
              <a:buSzPct val="95000"/>
              <a:buFont typeface="Wingdings" pitchFamily="2" charset="2"/>
              <a:buChar char=""/>
              <a:tabLst>
                <a:tab pos="346075" algn="l"/>
              </a:tabLst>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tabLst>
                <a:tab pos="346075" algn="l"/>
              </a:tabLst>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tabLst>
                <a:tab pos="346075" algn="l"/>
              </a:tabLst>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tabLst>
                <a:tab pos="346075" algn="l"/>
              </a:tabLst>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tabLst>
                <a:tab pos="346075" algn="l"/>
              </a:tabLst>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tabLst>
                <a:tab pos="346075" algn="l"/>
              </a:tabLst>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tabLst>
                <a:tab pos="346075" algn="l"/>
              </a:tabLst>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tabLst>
                <a:tab pos="346075" algn="l"/>
              </a:tabLst>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tabLst>
                <a:tab pos="346075" algn="l"/>
              </a:tabLst>
              <a:defRPr sz="2000">
                <a:solidFill>
                  <a:schemeClr val="tx1"/>
                </a:solidFill>
                <a:latin typeface="Corbel" pitchFamily="34" charset="0"/>
              </a:defRPr>
            </a:lvl9pPr>
          </a:lstStyle>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Height/Width required (as wide as the tires they are protecting; no more than 12” above the roadway)</a:t>
            </a:r>
          </a:p>
        </p:txBody>
      </p:sp>
      <p:sp>
        <p:nvSpPr>
          <p:cNvPr id="8" name="Line 5"/>
          <p:cNvSpPr>
            <a:spLocks noChangeShapeType="1"/>
          </p:cNvSpPr>
          <p:nvPr/>
        </p:nvSpPr>
        <p:spPr bwMode="auto">
          <a:xfrm>
            <a:off x="685800" y="2667000"/>
            <a:ext cx="5029200" cy="0"/>
          </a:xfrm>
          <a:prstGeom prst="line">
            <a:avLst/>
          </a:prstGeom>
          <a:noFill/>
          <a:ln w="28575">
            <a:solidFill>
              <a:schemeClr val="bg1">
                <a:lumMod val="50000"/>
              </a:schemeClr>
            </a:solidFill>
            <a:round/>
            <a:headEnd/>
            <a:tailEnd/>
          </a:ln>
        </p:spPr>
        <p:txBody>
          <a:bodyPr wrap="none" anchor="ctr"/>
          <a:lstStyle/>
          <a:p>
            <a:pPr>
              <a:defRPr/>
            </a:pPr>
            <a:endParaRPr lang="en-US" dirty="0">
              <a:latin typeface="Arial" charset="0"/>
            </a:endParaRPr>
          </a:p>
        </p:txBody>
      </p:sp>
      <p:sp>
        <p:nvSpPr>
          <p:cNvPr id="110601" name="Line 5"/>
          <p:cNvSpPr>
            <a:spLocks noChangeShapeType="1"/>
          </p:cNvSpPr>
          <p:nvPr/>
        </p:nvSpPr>
        <p:spPr bwMode="auto">
          <a:xfrm>
            <a:off x="929724" y="2514600"/>
            <a:ext cx="76200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Rectangle 1"/>
          <p:cNvSpPr/>
          <p:nvPr/>
        </p:nvSpPr>
        <p:spPr>
          <a:xfrm>
            <a:off x="323851" y="5620434"/>
            <a:ext cx="4572000" cy="646331"/>
          </a:xfrm>
          <a:prstGeom prst="rect">
            <a:avLst/>
          </a:prstGeom>
        </p:spPr>
        <p:txBody>
          <a:bodyPr>
            <a:spAutoFit/>
          </a:bodyPr>
          <a:lstStyle/>
          <a:p>
            <a:pPr>
              <a:spcAft>
                <a:spcPct val="50000"/>
              </a:spcAft>
              <a:buClr>
                <a:schemeClr val="tx1"/>
              </a:buClr>
            </a:pPr>
            <a:r>
              <a:rPr lang="en-US" altLang="en-US" i="1" dirty="0">
                <a:solidFill>
                  <a:srgbClr val="FFC000"/>
                </a:solidFill>
              </a:rPr>
              <a:t>Exceptions</a:t>
            </a:r>
            <a:r>
              <a:rPr lang="en-US" altLang="en-US" i="1" dirty="0"/>
              <a:t>:  Truck tractors, motor homes, buses, pole trailers</a:t>
            </a:r>
          </a:p>
        </p:txBody>
      </p:sp>
      <p:grpSp>
        <p:nvGrpSpPr>
          <p:cNvPr id="12" name="Group 11"/>
          <p:cNvGrpSpPr/>
          <p:nvPr/>
        </p:nvGrpSpPr>
        <p:grpSpPr>
          <a:xfrm>
            <a:off x="4875143" y="2800347"/>
            <a:ext cx="4000500" cy="3388698"/>
            <a:chOff x="4875143" y="2800347"/>
            <a:chExt cx="4000500" cy="3388698"/>
          </a:xfrm>
        </p:grpSpPr>
        <p:pic>
          <p:nvPicPr>
            <p:cNvPr id="43930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7702" t="40048" r="11970"/>
            <a:stretch/>
          </p:blipFill>
          <p:spPr bwMode="auto">
            <a:xfrm>
              <a:off x="4875143" y="2800347"/>
              <a:ext cx="4000500" cy="3388698"/>
            </a:xfrm>
            <a:prstGeom prst="rect">
              <a:avLst/>
            </a:prstGeom>
            <a:noFill/>
            <a:ln w="38100">
              <a:solidFill>
                <a:srgbClr val="00B050"/>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flipV="1">
              <a:off x="6380922" y="5829299"/>
              <a:ext cx="1295400" cy="228600"/>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772401" y="5715001"/>
              <a:ext cx="152399" cy="474044"/>
            </a:xfrm>
            <a:prstGeom prst="straightConnector1">
              <a:avLst/>
            </a:prstGeom>
            <a:ln>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184D818C-6095-4651-994C-A0B9EF2FC40D}" type="slidenum">
              <a:rPr lang="en-US" altLang="en-US" sz="1200" smtClean="0">
                <a:solidFill>
                  <a:srgbClr val="D6ECFF"/>
                </a:solidFill>
                <a:latin typeface="Arial" pitchFamily="34" charset="0"/>
              </a:rPr>
              <a:pPr eaLnBrk="1" hangingPunct="1">
                <a:spcBef>
                  <a:spcPct val="0"/>
                </a:spcBef>
                <a:buClrTx/>
                <a:buSzTx/>
                <a:buFontTx/>
                <a:buNone/>
              </a:pPr>
              <a:t>23</a:t>
            </a:fld>
            <a:endParaRPr lang="en-US" altLang="en-US" sz="1200" dirty="0">
              <a:solidFill>
                <a:srgbClr val="D6ECFF"/>
              </a:solidFill>
              <a:latin typeface="Arial" pitchFamily="34" charset="0"/>
            </a:endParaRPr>
          </a:p>
        </p:txBody>
      </p:sp>
      <p:sp>
        <p:nvSpPr>
          <p:cNvPr id="3" name="Round Diagonal Corner Rectangle 2"/>
          <p:cNvSpPr/>
          <p:nvPr/>
        </p:nvSpPr>
        <p:spPr>
          <a:xfrm>
            <a:off x="2773532" y="136758"/>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WHEEL ASSEMBLY</a:t>
            </a:r>
          </a:p>
        </p:txBody>
      </p:sp>
      <p:sp>
        <p:nvSpPr>
          <p:cNvPr id="112647" name="Text Box 7"/>
          <p:cNvSpPr txBox="1">
            <a:spLocks noChangeArrowheads="1"/>
          </p:cNvSpPr>
          <p:nvPr/>
        </p:nvSpPr>
        <p:spPr bwMode="auto">
          <a:xfrm>
            <a:off x="457200" y="1949797"/>
            <a:ext cx="80200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marL="346075" indent="-3460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Loose, missing, or damaged wheel studs, bolts, nuts, or lugs.</a:t>
            </a:r>
          </a:p>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Any part of the wheel is bent, cracked, re-welded, or damaged to affect the safe operation of the vehicle.</a:t>
            </a:r>
          </a:p>
        </p:txBody>
      </p:sp>
      <p:sp>
        <p:nvSpPr>
          <p:cNvPr id="112648" name="Line 5"/>
          <p:cNvSpPr>
            <a:spLocks noChangeShapeType="1"/>
          </p:cNvSpPr>
          <p:nvPr/>
        </p:nvSpPr>
        <p:spPr bwMode="auto">
          <a:xfrm>
            <a:off x="358066" y="1524000"/>
            <a:ext cx="8427868"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5850" y="3200400"/>
            <a:ext cx="3203518" cy="3263380"/>
          </a:xfrm>
          <a:prstGeom prst="rect">
            <a:avLst/>
          </a:prstGeom>
          <a:ln w="41275">
            <a:solidFill>
              <a:srgbClr val="33CC33"/>
            </a:solidFill>
          </a:ln>
        </p:spPr>
      </p:pic>
      <p:pic>
        <p:nvPicPr>
          <p:cNvPr id="112644" name="Picture 3" descr="wheel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223" y="3200400"/>
            <a:ext cx="3203518" cy="3273319"/>
          </a:xfrm>
          <a:prstGeom prst="rect">
            <a:avLst/>
          </a:prstGeom>
          <a:noFill/>
          <a:ln w="41275">
            <a:solidFill>
              <a:srgbClr val="33CC33"/>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1DDFC68-573B-4639-A773-F775B9E4E1D2}"/>
              </a:ext>
            </a:extLst>
          </p:cNvPr>
          <p:cNvSpPr txBox="1"/>
          <p:nvPr/>
        </p:nvSpPr>
        <p:spPr>
          <a:xfrm>
            <a:off x="305114" y="941428"/>
            <a:ext cx="7056268" cy="400110"/>
          </a:xfrm>
          <a:prstGeom prst="rect">
            <a:avLst/>
          </a:prstGeom>
          <a:noFill/>
        </p:spPr>
        <p:txBody>
          <a:bodyPr wrap="square">
            <a:spAutoFit/>
          </a:bodyPr>
          <a:lstStyle/>
          <a:p>
            <a:r>
              <a:rPr lang="en-US" sz="2000" dirty="0"/>
              <a:t>The inspection of all wheels and rims will be visual.</a:t>
            </a:r>
          </a:p>
        </p:txBody>
      </p:sp>
      <p:sp>
        <p:nvSpPr>
          <p:cNvPr id="16" name="Text Box 1027">
            <a:extLst>
              <a:ext uri="{FF2B5EF4-FFF2-40B4-BE49-F238E27FC236}">
                <a16:creationId xmlns:a16="http://schemas.microsoft.com/office/drawing/2014/main" id="{212D655D-00BB-42DA-B105-62BBBA6CE124}"/>
              </a:ext>
            </a:extLst>
          </p:cNvPr>
          <p:cNvSpPr txBox="1">
            <a:spLocks noChangeArrowheads="1"/>
          </p:cNvSpPr>
          <p:nvPr/>
        </p:nvSpPr>
        <p:spPr bwMode="auto">
          <a:xfrm>
            <a:off x="353448" y="1600086"/>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Tx/>
              <a:buSzTx/>
              <a:buFontTx/>
              <a:buNone/>
            </a:pPr>
            <a:r>
              <a:rPr lang="en-US" altLang="en-US" sz="2000" b="1" dirty="0">
                <a:solidFill>
                  <a:srgbClr val="FFC000"/>
                </a:solidFill>
                <a:latin typeface="Arial" pitchFamily="34" charset="0"/>
              </a:rPr>
              <a:t>REJECT IF:</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66DE0EAD-B755-43A2-BE93-C4B7B5A76B6E}" type="slidenum">
              <a:rPr lang="en-US" altLang="en-US" sz="1200" smtClean="0">
                <a:solidFill>
                  <a:srgbClr val="D6ECFF"/>
                </a:solidFill>
                <a:latin typeface="Arial" pitchFamily="34" charset="0"/>
              </a:rPr>
              <a:pPr eaLnBrk="1" hangingPunct="1">
                <a:spcBef>
                  <a:spcPct val="0"/>
                </a:spcBef>
                <a:buClrTx/>
                <a:buSzTx/>
                <a:buFontTx/>
                <a:buNone/>
              </a:pPr>
              <a:t>24</a:t>
            </a:fld>
            <a:endParaRPr lang="en-US" altLang="en-US" sz="1200" dirty="0">
              <a:solidFill>
                <a:srgbClr val="D6ECFF"/>
              </a:solidFill>
              <a:latin typeface="Arial" pitchFamily="34" charset="0"/>
            </a:endParaRPr>
          </a:p>
        </p:txBody>
      </p:sp>
      <p:sp>
        <p:nvSpPr>
          <p:cNvPr id="3" name="Round Diagonal Corner Rectangle 2"/>
          <p:cNvSpPr/>
          <p:nvPr/>
        </p:nvSpPr>
        <p:spPr>
          <a:xfrm>
            <a:off x="129208" y="549794"/>
            <a:ext cx="4061791"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WINDSHIELD WIPERS</a:t>
            </a:r>
          </a:p>
        </p:txBody>
      </p:sp>
      <p:sp>
        <p:nvSpPr>
          <p:cNvPr id="83972" name="Text Box 1027"/>
          <p:cNvSpPr txBox="1">
            <a:spLocks noChangeArrowheads="1"/>
          </p:cNvSpPr>
          <p:nvPr/>
        </p:nvSpPr>
        <p:spPr bwMode="auto">
          <a:xfrm>
            <a:off x="129208" y="1600719"/>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Tx/>
              <a:buSzTx/>
              <a:buFontTx/>
              <a:buNone/>
            </a:pPr>
            <a:r>
              <a:rPr lang="en-US" altLang="en-US" sz="2000" b="1" dirty="0">
                <a:solidFill>
                  <a:srgbClr val="FFC000"/>
                </a:solidFill>
                <a:latin typeface="Arial" pitchFamily="34" charset="0"/>
              </a:rPr>
              <a:t>REJECT IF:</a:t>
            </a:r>
          </a:p>
        </p:txBody>
      </p:sp>
      <p:sp>
        <p:nvSpPr>
          <p:cNvPr id="83973" name="Text Box 1029"/>
          <p:cNvSpPr txBox="1">
            <a:spLocks noChangeArrowheads="1"/>
          </p:cNvSpPr>
          <p:nvPr/>
        </p:nvSpPr>
        <p:spPr bwMode="auto">
          <a:xfrm>
            <a:off x="228600" y="2241071"/>
            <a:ext cx="4191000"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defTabSz="230188"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defTabSz="230188"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defTabSz="230188"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defTabSz="230188"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defTabSz="230188"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230188"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230188"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230188"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230188"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ts val="1800"/>
              </a:spcAft>
              <a:buClr>
                <a:schemeClr val="tx1"/>
              </a:buClr>
              <a:buSzTx/>
              <a:buFont typeface="Arial" panose="020B0604020202020204" pitchFamily="34" charset="0"/>
              <a:buChar char="●"/>
            </a:pPr>
            <a:r>
              <a:rPr lang="en-US" altLang="en-US" sz="2000" dirty="0">
                <a:latin typeface="Arial" pitchFamily="34" charset="0"/>
              </a:rPr>
              <a:t>The rubber element that contacts the windshield is torn more than 1” on one end or a combination of 1” on both ends.</a:t>
            </a:r>
          </a:p>
          <a:p>
            <a:pPr eaLnBrk="1" hangingPunct="1">
              <a:spcBef>
                <a:spcPct val="0"/>
              </a:spcBef>
              <a:spcAft>
                <a:spcPts val="1800"/>
              </a:spcAft>
              <a:buClr>
                <a:schemeClr val="tx1"/>
              </a:buClr>
              <a:buSzTx/>
              <a:buFont typeface="Arial" panose="020B0604020202020204" pitchFamily="34" charset="0"/>
              <a:buChar char="●"/>
            </a:pPr>
            <a:r>
              <a:rPr lang="en-US" altLang="en-US" sz="2000" dirty="0">
                <a:latin typeface="Arial" pitchFamily="34" charset="0"/>
              </a:rPr>
              <a:t>Number required (as many as originally equipped).</a:t>
            </a:r>
          </a:p>
          <a:p>
            <a:pPr eaLnBrk="1" hangingPunct="1">
              <a:spcBef>
                <a:spcPct val="0"/>
              </a:spcBef>
              <a:spcAft>
                <a:spcPts val="1800"/>
              </a:spcAft>
              <a:buClr>
                <a:schemeClr val="tx1"/>
              </a:buClr>
              <a:buSzTx/>
              <a:buFont typeface="Arial" panose="020B0604020202020204" pitchFamily="34" charset="0"/>
              <a:buChar char="●"/>
            </a:pPr>
            <a:r>
              <a:rPr lang="en-US" altLang="en-US" sz="2000" dirty="0">
                <a:latin typeface="Arial" pitchFamily="34" charset="0"/>
              </a:rPr>
              <a:t>Wiper blades are not making proper contact with the windshield.</a:t>
            </a:r>
          </a:p>
        </p:txBody>
      </p:sp>
      <p:pic>
        <p:nvPicPr>
          <p:cNvPr id="43417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70000"/>
                    </a14:imgEffect>
                    <a14:imgEffect>
                      <a14:brightnessContrast bright="8000" contrast="23000"/>
                    </a14:imgEffect>
                  </a14:imgLayer>
                </a14:imgProps>
              </a:ext>
              <a:ext uri="{28A0092B-C50C-407E-A947-70E740481C1C}">
                <a14:useLocalDpi xmlns:a14="http://schemas.microsoft.com/office/drawing/2010/main" val="0"/>
              </a:ext>
            </a:extLst>
          </a:blip>
          <a:srcRect t="5096" r="9096"/>
          <a:stretch/>
        </p:blipFill>
        <p:spPr bwMode="auto">
          <a:xfrm flipH="1">
            <a:off x="4495800" y="1676400"/>
            <a:ext cx="4084468" cy="4267200"/>
          </a:xfrm>
          <a:prstGeom prst="rect">
            <a:avLst/>
          </a:prstGeom>
          <a:noFill/>
          <a:ln w="38100">
            <a:solidFill>
              <a:srgbClr val="00B05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ine 5"/>
          <p:cNvSpPr>
            <a:spLocks noChangeShapeType="1"/>
          </p:cNvSpPr>
          <p:nvPr/>
        </p:nvSpPr>
        <p:spPr bwMode="auto">
          <a:xfrm>
            <a:off x="152400" y="1447800"/>
            <a:ext cx="8427868"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5BC963E1-DDBA-4B57-B75E-BBCC033820C9}" type="slidenum">
              <a:rPr lang="en-US" altLang="en-US" sz="1200" smtClean="0">
                <a:solidFill>
                  <a:srgbClr val="D6ECFF"/>
                </a:solidFill>
                <a:latin typeface="Arial" pitchFamily="34" charset="0"/>
              </a:rPr>
              <a:pPr eaLnBrk="1" hangingPunct="1">
                <a:spcBef>
                  <a:spcPct val="0"/>
                </a:spcBef>
                <a:buClrTx/>
                <a:buSzTx/>
                <a:buFontTx/>
                <a:buNone/>
              </a:pPr>
              <a:t>25</a:t>
            </a:fld>
            <a:endParaRPr lang="en-US" altLang="en-US" sz="1200" dirty="0">
              <a:solidFill>
                <a:srgbClr val="D6ECFF"/>
              </a:solidFill>
              <a:latin typeface="Arial" pitchFamily="34" charset="0"/>
            </a:endParaRPr>
          </a:p>
        </p:txBody>
      </p:sp>
      <p:sp>
        <p:nvSpPr>
          <p:cNvPr id="3" name="Round Diagonal Corner Rectangle 2"/>
          <p:cNvSpPr/>
          <p:nvPr/>
        </p:nvSpPr>
        <p:spPr>
          <a:xfrm>
            <a:off x="381000" y="457200"/>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HEADLAMPS</a:t>
            </a:r>
          </a:p>
        </p:txBody>
      </p:sp>
      <p:sp>
        <p:nvSpPr>
          <p:cNvPr id="84996" name="Text Box 3"/>
          <p:cNvSpPr txBox="1">
            <a:spLocks noChangeArrowheads="1"/>
          </p:cNvSpPr>
          <p:nvPr/>
        </p:nvSpPr>
        <p:spPr bwMode="auto">
          <a:xfrm>
            <a:off x="1399531" y="3276036"/>
            <a:ext cx="1981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just" eaLnBrk="1" hangingPunct="1">
              <a:spcBef>
                <a:spcPts val="500"/>
              </a:spcBef>
              <a:spcAft>
                <a:spcPts val="500"/>
              </a:spcAft>
              <a:buClr>
                <a:srgbClr val="33CC33"/>
              </a:buClr>
              <a:buSzTx/>
              <a:buNone/>
            </a:pPr>
            <a:r>
              <a:rPr lang="en-US" altLang="en-US" sz="2000" b="1" dirty="0">
                <a:solidFill>
                  <a:srgbClr val="FFC000"/>
                </a:solidFill>
                <a:latin typeface="Arial" pitchFamily="34" charset="0"/>
              </a:rPr>
              <a:t>Sealed Beam</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536" t="4092" r="15740" b="5611"/>
          <a:stretch/>
        </p:blipFill>
        <p:spPr>
          <a:xfrm>
            <a:off x="487663" y="1358900"/>
            <a:ext cx="1737360" cy="1737360"/>
          </a:xfrm>
          <a:prstGeom prst="rect">
            <a:avLst/>
          </a:prstGeom>
          <a:solidFill>
            <a:schemeClr val="bg1"/>
          </a:solidFill>
          <a:ln w="38100">
            <a:solidFill>
              <a:srgbClr val="00B050"/>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5003" r="20213"/>
          <a:stretch/>
        </p:blipFill>
        <p:spPr>
          <a:xfrm>
            <a:off x="2494262" y="1353820"/>
            <a:ext cx="1772938" cy="1737360"/>
          </a:xfrm>
          <a:prstGeom prst="rect">
            <a:avLst/>
          </a:prstGeom>
          <a:solidFill>
            <a:schemeClr val="bg1"/>
          </a:solidFill>
          <a:ln w="38100">
            <a:solidFill>
              <a:srgbClr val="00B050"/>
            </a:solidFill>
          </a:ln>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sharpenSoften amount="7000"/>
                    </a14:imgEffect>
                    <a14:imgEffect>
                      <a14:brightnessContrast bright="25000"/>
                    </a14:imgEffect>
                  </a14:imgLayer>
                </a14:imgProps>
              </a:ext>
              <a:ext uri="{28A0092B-C50C-407E-A947-70E740481C1C}">
                <a14:useLocalDpi xmlns:a14="http://schemas.microsoft.com/office/drawing/2010/main" val="0"/>
              </a:ext>
            </a:extLst>
          </a:blip>
          <a:srcRect l="19339" t="18677" r="28665" b="18007"/>
          <a:stretch/>
        </p:blipFill>
        <p:spPr>
          <a:xfrm>
            <a:off x="5103801" y="4232953"/>
            <a:ext cx="3124200" cy="2049694"/>
          </a:xfrm>
          <a:prstGeom prst="rect">
            <a:avLst/>
          </a:prstGeom>
          <a:solidFill>
            <a:schemeClr val="bg1"/>
          </a:solidFill>
          <a:ln w="38100">
            <a:solidFill>
              <a:srgbClr val="00B050"/>
            </a:solidFill>
          </a:ln>
        </p:spPr>
      </p:pic>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sharpenSoften amount="27000"/>
                    </a14:imgEffect>
                  </a14:imgLayer>
                </a14:imgProps>
              </a:ext>
              <a:ext uri="{28A0092B-C50C-407E-A947-70E740481C1C}">
                <a14:useLocalDpi xmlns:a14="http://schemas.microsoft.com/office/drawing/2010/main" val="0"/>
              </a:ext>
            </a:extLst>
          </a:blip>
          <a:srcRect l="3210" t="11434" r="940" b="12451"/>
          <a:stretch/>
        </p:blipFill>
        <p:spPr>
          <a:xfrm>
            <a:off x="565714" y="4114800"/>
            <a:ext cx="3316112" cy="2286000"/>
          </a:xfrm>
          <a:prstGeom prst="rect">
            <a:avLst/>
          </a:prstGeom>
          <a:solidFill>
            <a:schemeClr val="bg1"/>
          </a:solidFill>
          <a:ln w="38100">
            <a:solidFill>
              <a:srgbClr val="00B050"/>
            </a:solidFill>
          </a:ln>
        </p:spPr>
      </p:pic>
      <p:sp>
        <p:nvSpPr>
          <p:cNvPr id="16" name="Text Box 3"/>
          <p:cNvSpPr txBox="1">
            <a:spLocks noChangeArrowheads="1"/>
          </p:cNvSpPr>
          <p:nvPr/>
        </p:nvSpPr>
        <p:spPr bwMode="auto">
          <a:xfrm>
            <a:off x="5915660" y="6381690"/>
            <a:ext cx="18567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eaLnBrk="1" hangingPunct="1">
              <a:spcBef>
                <a:spcPts val="500"/>
              </a:spcBef>
              <a:spcAft>
                <a:spcPts val="500"/>
              </a:spcAft>
              <a:buClr>
                <a:srgbClr val="33CC33"/>
              </a:buClr>
              <a:buSzTx/>
              <a:buNone/>
            </a:pPr>
            <a:r>
              <a:rPr lang="en-US" altLang="en-US" sz="2000" b="1" dirty="0">
                <a:solidFill>
                  <a:srgbClr val="FFC000"/>
                </a:solidFill>
                <a:latin typeface="Arial" pitchFamily="34" charset="0"/>
              </a:rPr>
              <a:t>Projection</a:t>
            </a:r>
          </a:p>
        </p:txBody>
      </p:sp>
      <p:sp>
        <p:nvSpPr>
          <p:cNvPr id="17" name="Text Box 3"/>
          <p:cNvSpPr txBox="1">
            <a:spLocks noChangeArrowheads="1"/>
          </p:cNvSpPr>
          <p:nvPr/>
        </p:nvSpPr>
        <p:spPr bwMode="auto">
          <a:xfrm>
            <a:off x="5933763" y="3573328"/>
            <a:ext cx="1676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just" eaLnBrk="1" hangingPunct="1">
              <a:spcBef>
                <a:spcPts val="500"/>
              </a:spcBef>
              <a:spcAft>
                <a:spcPts val="500"/>
              </a:spcAft>
              <a:buClr>
                <a:srgbClr val="33CC33"/>
              </a:buClr>
              <a:buSzTx/>
              <a:buNone/>
            </a:pPr>
            <a:r>
              <a:rPr lang="en-US" altLang="en-US" sz="2000" b="1" dirty="0">
                <a:solidFill>
                  <a:srgbClr val="FFC000"/>
                </a:solidFill>
                <a:latin typeface="Arial" pitchFamily="34" charset="0"/>
              </a:rPr>
              <a:t>Composite</a:t>
            </a:r>
          </a:p>
        </p:txBody>
      </p:sp>
      <p:sp>
        <p:nvSpPr>
          <p:cNvPr id="18" name="Text Box 3"/>
          <p:cNvSpPr txBox="1">
            <a:spLocks noChangeArrowheads="1"/>
          </p:cNvSpPr>
          <p:nvPr/>
        </p:nvSpPr>
        <p:spPr bwMode="auto">
          <a:xfrm>
            <a:off x="342900" y="6400800"/>
            <a:ext cx="42291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ts val="500"/>
              </a:spcBef>
              <a:spcAft>
                <a:spcPts val="500"/>
              </a:spcAft>
              <a:buClr>
                <a:srgbClr val="33CC33"/>
              </a:buClr>
              <a:buSzTx/>
              <a:buNone/>
            </a:pPr>
            <a:r>
              <a:rPr lang="en-US" altLang="en-US" sz="2000" b="1" dirty="0">
                <a:solidFill>
                  <a:srgbClr val="FFC000"/>
                </a:solidFill>
                <a:latin typeface="Arial" pitchFamily="34" charset="0"/>
              </a:rPr>
              <a:t>High-Intensity Discharge (HID)</a:t>
            </a:r>
          </a:p>
        </p:txBody>
      </p:sp>
      <p:pic>
        <p:nvPicPr>
          <p:cNvPr id="434178" name="Picture 2" descr="C:\Users\sh19649\Documents\My Received Files\Composite 1.jpg"/>
          <p:cNvPicPr>
            <a:picLocks noChangeAspect="1" noChangeArrowheads="1"/>
          </p:cNvPicPr>
          <p:nvPr/>
        </p:nvPicPr>
        <p:blipFill rotWithShape="1">
          <a:blip r:embed="rId9">
            <a:extLst>
              <a:ext uri="{28A0092B-C50C-407E-A947-70E740481C1C}">
                <a14:useLocalDpi xmlns:a14="http://schemas.microsoft.com/office/drawing/2010/main" val="0"/>
              </a:ext>
            </a:extLst>
          </a:blip>
          <a:srcRect l="2254" t="51944" r="1972" b="3662"/>
          <a:stretch/>
        </p:blipFill>
        <p:spPr bwMode="auto">
          <a:xfrm>
            <a:off x="5103801" y="445515"/>
            <a:ext cx="2984269" cy="1383285"/>
          </a:xfrm>
          <a:prstGeom prst="rect">
            <a:avLst/>
          </a:prstGeom>
          <a:solidFill>
            <a:schemeClr val="bg1"/>
          </a:solidFill>
          <a:ln w="38100">
            <a:solidFill>
              <a:srgbClr val="00B050"/>
            </a:solidFill>
          </a:ln>
        </p:spPr>
      </p:pic>
      <p:grpSp>
        <p:nvGrpSpPr>
          <p:cNvPr id="4" name="Group 3"/>
          <p:cNvGrpSpPr/>
          <p:nvPr/>
        </p:nvGrpSpPr>
        <p:grpSpPr>
          <a:xfrm>
            <a:off x="5106588" y="1984259"/>
            <a:ext cx="2981614" cy="1520941"/>
            <a:chOff x="4957508" y="2535239"/>
            <a:chExt cx="3279775" cy="1520941"/>
          </a:xfrm>
        </p:grpSpPr>
        <p:pic>
          <p:nvPicPr>
            <p:cNvPr id="434180"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t="50000" b="3627"/>
            <a:stretch/>
          </p:blipFill>
          <p:spPr bwMode="auto">
            <a:xfrm>
              <a:off x="4957508" y="2535239"/>
              <a:ext cx="3279775" cy="1520941"/>
            </a:xfrm>
            <a:prstGeom prst="rect">
              <a:avLst/>
            </a:prstGeom>
            <a:solidFill>
              <a:schemeClr val="bg1"/>
            </a:solidFill>
            <a:ln w="38100">
              <a:solidFill>
                <a:srgbClr val="00B050"/>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867400" y="2535239"/>
              <a:ext cx="11430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5BC963E1-DDBA-4B57-B75E-BBCC033820C9}" type="slidenum">
              <a:rPr lang="en-US" altLang="en-US" sz="1200" smtClean="0">
                <a:solidFill>
                  <a:srgbClr val="D6ECFF"/>
                </a:solidFill>
                <a:latin typeface="Arial" pitchFamily="34" charset="0"/>
              </a:rPr>
              <a:pPr eaLnBrk="1" hangingPunct="1">
                <a:spcBef>
                  <a:spcPct val="0"/>
                </a:spcBef>
                <a:buClrTx/>
                <a:buSzTx/>
                <a:buFontTx/>
                <a:buNone/>
              </a:pPr>
              <a:t>26</a:t>
            </a:fld>
            <a:endParaRPr lang="en-US" altLang="en-US" sz="1200" dirty="0">
              <a:solidFill>
                <a:srgbClr val="D6ECFF"/>
              </a:solidFill>
              <a:latin typeface="Arial" pitchFamily="34" charset="0"/>
            </a:endParaRPr>
          </a:p>
        </p:txBody>
      </p:sp>
      <p:sp>
        <p:nvSpPr>
          <p:cNvPr id="3" name="Round Diagonal Corner Rectangle 2"/>
          <p:cNvSpPr/>
          <p:nvPr/>
        </p:nvSpPr>
        <p:spPr>
          <a:xfrm>
            <a:off x="2669717" y="160125"/>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LAMPS</a:t>
            </a:r>
          </a:p>
        </p:txBody>
      </p:sp>
      <p:sp>
        <p:nvSpPr>
          <p:cNvPr id="84996" name="Text Box 3"/>
          <p:cNvSpPr txBox="1">
            <a:spLocks noChangeArrowheads="1"/>
          </p:cNvSpPr>
          <p:nvPr/>
        </p:nvSpPr>
        <p:spPr bwMode="auto">
          <a:xfrm>
            <a:off x="423175" y="769321"/>
            <a:ext cx="44930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ts val="500"/>
              </a:spcBef>
              <a:spcAft>
                <a:spcPts val="500"/>
              </a:spcAft>
              <a:buClrTx/>
              <a:buSzTx/>
              <a:buFontTx/>
              <a:buNone/>
            </a:pPr>
            <a:r>
              <a:rPr lang="en-US" altLang="en-US" sz="2000" dirty="0">
                <a:latin typeface="Arial" pitchFamily="34" charset="0"/>
              </a:rPr>
              <a:t>Motor vehicles shall be equipped with the following: </a:t>
            </a:r>
          </a:p>
        </p:txBody>
      </p:sp>
      <p:sp>
        <p:nvSpPr>
          <p:cNvPr id="84999" name="Text Box 6"/>
          <p:cNvSpPr txBox="1">
            <a:spLocks noChangeArrowheads="1"/>
          </p:cNvSpPr>
          <p:nvPr/>
        </p:nvSpPr>
        <p:spPr bwMode="auto">
          <a:xfrm>
            <a:off x="342083" y="1666933"/>
            <a:ext cx="4881081"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45000"/>
              </a:spcAft>
              <a:buClr>
                <a:schemeClr val="tx1"/>
              </a:buClr>
              <a:buSzTx/>
              <a:buFont typeface="Arial" panose="020B0604020202020204" pitchFamily="34" charset="0"/>
              <a:buChar char="●"/>
            </a:pPr>
            <a:r>
              <a:rPr lang="en-US" altLang="en-US" sz="2000" dirty="0">
                <a:latin typeface="Arial" pitchFamily="34" charset="0"/>
              </a:rPr>
              <a:t>Headlamps (2; clear/white) glass or composite lens with condensation will not fail; a sealed beam lamp will fail for having condensation; height requirement: 24” – 54”</a:t>
            </a:r>
          </a:p>
          <a:p>
            <a:pPr eaLnBrk="1" hangingPunct="1">
              <a:spcBef>
                <a:spcPct val="0"/>
              </a:spcBef>
              <a:spcAft>
                <a:spcPct val="45000"/>
              </a:spcAft>
              <a:buClr>
                <a:schemeClr val="tx1"/>
              </a:buClr>
              <a:buSzTx/>
              <a:buFont typeface="Arial" panose="020B0604020202020204" pitchFamily="34" charset="0"/>
              <a:buChar char="●"/>
            </a:pPr>
            <a:r>
              <a:rPr lang="en-US" altLang="en-US" sz="2000" dirty="0">
                <a:latin typeface="Arial" pitchFamily="34" charset="0"/>
              </a:rPr>
              <a:t>Stop lamps (1959/older, 1 stop lamp; 1960/newer, 2; red or amber or any shade of color between red and amber)</a:t>
            </a:r>
          </a:p>
          <a:p>
            <a:pPr eaLnBrk="1" hangingPunct="1">
              <a:spcBef>
                <a:spcPct val="0"/>
              </a:spcBef>
              <a:spcAft>
                <a:spcPct val="45000"/>
              </a:spcAft>
              <a:buClr>
                <a:schemeClr val="tx1"/>
              </a:buClr>
              <a:buSzTx/>
              <a:buFont typeface="Arial" panose="020B0604020202020204" pitchFamily="34" charset="0"/>
              <a:buChar char="●"/>
            </a:pPr>
            <a:r>
              <a:rPr lang="en-US" altLang="en-US" sz="2000" dirty="0">
                <a:latin typeface="Arial" pitchFamily="34" charset="0"/>
              </a:rPr>
              <a:t>Tail lamps (1959/older, 1 tail lamp; 1960/newer, 2; red); height requirement: 15” – 72”</a:t>
            </a:r>
          </a:p>
        </p:txBody>
      </p:sp>
      <p:pic>
        <p:nvPicPr>
          <p:cNvPr id="10" name="Picture 2" descr="C:\Users\sh19649\Documents\My Received Files\Composite 1.jpg"/>
          <p:cNvPicPr>
            <a:picLocks noChangeAspect="1" noChangeArrowheads="1"/>
          </p:cNvPicPr>
          <p:nvPr/>
        </p:nvPicPr>
        <p:blipFill rotWithShape="1">
          <a:blip r:embed="rId3">
            <a:extLst>
              <a:ext uri="{28A0092B-C50C-407E-A947-70E740481C1C}">
                <a14:useLocalDpi xmlns:a14="http://schemas.microsoft.com/office/drawing/2010/main" val="0"/>
              </a:ext>
            </a:extLst>
          </a:blip>
          <a:srcRect l="2254" t="51944" r="1972" b="3662"/>
          <a:stretch/>
        </p:blipFill>
        <p:spPr bwMode="auto">
          <a:xfrm>
            <a:off x="5783012" y="2839148"/>
            <a:ext cx="2984269" cy="1383285"/>
          </a:xfrm>
          <a:prstGeom prst="rect">
            <a:avLst/>
          </a:prstGeom>
          <a:solidFill>
            <a:schemeClr val="bg1"/>
          </a:solidFill>
          <a:ln w="38100">
            <a:solidFill>
              <a:srgbClr val="00B050"/>
            </a:solidFill>
          </a:ln>
        </p:spPr>
      </p:pic>
      <p:grpSp>
        <p:nvGrpSpPr>
          <p:cNvPr id="11" name="Group 10"/>
          <p:cNvGrpSpPr/>
          <p:nvPr/>
        </p:nvGrpSpPr>
        <p:grpSpPr>
          <a:xfrm>
            <a:off x="5785667" y="1024203"/>
            <a:ext cx="2981614" cy="1520941"/>
            <a:chOff x="4957508" y="2535239"/>
            <a:chExt cx="3279775" cy="1520941"/>
          </a:xfrm>
        </p:grpSpPr>
        <p:pic>
          <p:nvPicPr>
            <p:cNvPr id="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b="3627"/>
            <a:stretch/>
          </p:blipFill>
          <p:spPr bwMode="auto">
            <a:xfrm>
              <a:off x="4957508" y="2535239"/>
              <a:ext cx="3279775" cy="1520941"/>
            </a:xfrm>
            <a:prstGeom prst="rect">
              <a:avLst/>
            </a:prstGeom>
            <a:solidFill>
              <a:schemeClr val="bg1"/>
            </a:solidFill>
            <a:ln w="38100">
              <a:solidFill>
                <a:srgbClr val="00B050"/>
              </a:solidFill>
            </a:ln>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5867400" y="2535239"/>
              <a:ext cx="11430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 Box 3"/>
          <p:cNvSpPr txBox="1">
            <a:spLocks noChangeArrowheads="1"/>
          </p:cNvSpPr>
          <p:nvPr/>
        </p:nvSpPr>
        <p:spPr bwMode="auto">
          <a:xfrm>
            <a:off x="6436946" y="4316382"/>
            <a:ext cx="1676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just" eaLnBrk="1" hangingPunct="1">
              <a:spcBef>
                <a:spcPts val="500"/>
              </a:spcBef>
              <a:spcAft>
                <a:spcPts val="500"/>
              </a:spcAft>
              <a:buClr>
                <a:srgbClr val="33CC33"/>
              </a:buClr>
              <a:buSzTx/>
              <a:buNone/>
            </a:pPr>
            <a:r>
              <a:rPr lang="en-US" altLang="en-US" sz="2000" b="1" dirty="0">
                <a:solidFill>
                  <a:srgbClr val="FFC000"/>
                </a:solidFill>
                <a:latin typeface="Arial" pitchFamily="34" charset="0"/>
              </a:rPr>
              <a:t>Composite</a:t>
            </a:r>
          </a:p>
        </p:txBody>
      </p:sp>
      <p:grpSp>
        <p:nvGrpSpPr>
          <p:cNvPr id="15" name="Group 14"/>
          <p:cNvGrpSpPr/>
          <p:nvPr/>
        </p:nvGrpSpPr>
        <p:grpSpPr>
          <a:xfrm>
            <a:off x="5410200" y="4941453"/>
            <a:ext cx="3566492" cy="1295093"/>
            <a:chOff x="317754" y="4659868"/>
            <a:chExt cx="4241292" cy="1913136"/>
          </a:xfrm>
        </p:grpSpPr>
        <p:pic>
          <p:nvPicPr>
            <p:cNvPr id="16"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9000"/>
                      </a14:imgEffect>
                    </a14:imgLayer>
                  </a14:imgProps>
                </a:ext>
                <a:ext uri="{28A0092B-C50C-407E-A947-70E740481C1C}">
                  <a14:useLocalDpi xmlns:a14="http://schemas.microsoft.com/office/drawing/2010/main" val="0"/>
                </a:ext>
              </a:extLst>
            </a:blip>
            <a:srcRect t="1366" b="34195"/>
            <a:stretch/>
          </p:blipFill>
          <p:spPr bwMode="auto">
            <a:xfrm>
              <a:off x="317754" y="5029200"/>
              <a:ext cx="4241292" cy="1543804"/>
            </a:xfrm>
            <a:prstGeom prst="rect">
              <a:avLst/>
            </a:prstGeom>
            <a:noFill/>
            <a:ln w="34925">
              <a:noFill/>
              <a:miter lim="800000"/>
              <a:headEnd/>
              <a:tailEnd/>
            </a:ln>
            <a:effectLst/>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a:off x="317754" y="4659868"/>
              <a:ext cx="4241292" cy="369332"/>
            </a:xfrm>
            <a:prstGeom prst="rect">
              <a:avLst/>
            </a:prstGeom>
            <a:solidFill>
              <a:schemeClr val="tx1"/>
            </a:solidFill>
            <a:ln w="34925">
              <a:noFill/>
            </a:ln>
          </p:spPr>
          <p:txBody>
            <a:bodyPr wrap="square" rtlCol="0">
              <a:spAutoFit/>
            </a:bodyPr>
            <a:lstStyle/>
            <a:p>
              <a:pPr algn="ctr"/>
              <a:r>
                <a:rPr lang="en-US" b="1" dirty="0">
                  <a:solidFill>
                    <a:schemeClr val="bg1"/>
                  </a:solidFill>
                </a:rPr>
                <a:t>LED LIGHTS</a:t>
              </a:r>
            </a:p>
          </p:txBody>
        </p:sp>
      </p:grpSp>
      <p:sp>
        <p:nvSpPr>
          <p:cNvPr id="18" name="TextBox 17">
            <a:extLst>
              <a:ext uri="{FF2B5EF4-FFF2-40B4-BE49-F238E27FC236}">
                <a16:creationId xmlns:a16="http://schemas.microsoft.com/office/drawing/2014/main" id="{A3FD9000-2F80-467B-BEE8-6BF104B8BC16}"/>
              </a:ext>
            </a:extLst>
          </p:cNvPr>
          <p:cNvSpPr txBox="1"/>
          <p:nvPr/>
        </p:nvSpPr>
        <p:spPr>
          <a:xfrm>
            <a:off x="399882" y="5697451"/>
            <a:ext cx="5010318" cy="646331"/>
          </a:xfrm>
          <a:prstGeom prst="rect">
            <a:avLst/>
          </a:prstGeom>
          <a:noFill/>
        </p:spPr>
        <p:txBody>
          <a:bodyPr wrap="square">
            <a:spAutoFit/>
          </a:bodyPr>
          <a:lstStyle/>
          <a:p>
            <a:r>
              <a:rPr lang="en-US" dirty="0"/>
              <a:t>NOTE: 50% of diodes must be functioning for LED Stop or Tail lamps to pass inspection.</a:t>
            </a:r>
          </a:p>
        </p:txBody>
      </p:sp>
    </p:spTree>
    <p:extLst>
      <p:ext uri="{BB962C8B-B14F-4D97-AF65-F5344CB8AC3E}">
        <p14:creationId xmlns:p14="http://schemas.microsoft.com/office/powerpoint/2010/main" val="1376548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880CB7F2-5AA4-47D7-BB31-1B6D2F672ADE}" type="slidenum">
              <a:rPr lang="en-US" altLang="en-US" sz="1200" smtClean="0">
                <a:solidFill>
                  <a:srgbClr val="D6ECFF"/>
                </a:solidFill>
                <a:latin typeface="Arial" pitchFamily="34" charset="0"/>
              </a:rPr>
              <a:pPr eaLnBrk="1" hangingPunct="1">
                <a:spcBef>
                  <a:spcPct val="0"/>
                </a:spcBef>
                <a:buClrTx/>
                <a:buSzTx/>
                <a:buFontTx/>
                <a:buNone/>
              </a:pPr>
              <a:t>27</a:t>
            </a:fld>
            <a:endParaRPr lang="en-US" altLang="en-US" sz="1200" dirty="0">
              <a:solidFill>
                <a:srgbClr val="D6ECFF"/>
              </a:solidFill>
              <a:latin typeface="Arial" pitchFamily="34" charset="0"/>
            </a:endParaRPr>
          </a:p>
        </p:txBody>
      </p:sp>
      <p:sp>
        <p:nvSpPr>
          <p:cNvPr id="3" name="Round Diagonal Corner Rectangle 2"/>
          <p:cNvSpPr/>
          <p:nvPr/>
        </p:nvSpPr>
        <p:spPr>
          <a:xfrm>
            <a:off x="342900" y="533400"/>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LAMPS</a:t>
            </a:r>
          </a:p>
        </p:txBody>
      </p:sp>
      <p:sp>
        <p:nvSpPr>
          <p:cNvPr id="103430" name="Text Box 5"/>
          <p:cNvSpPr txBox="1">
            <a:spLocks noChangeArrowheads="1"/>
          </p:cNvSpPr>
          <p:nvPr/>
        </p:nvSpPr>
        <p:spPr bwMode="auto">
          <a:xfrm>
            <a:off x="387927" y="2514600"/>
            <a:ext cx="39624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Wiring should not be shoddy</a:t>
            </a:r>
          </a:p>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Lamps lenses should not be broken</a:t>
            </a:r>
          </a:p>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All lamps should be securely mounted, not loose</a:t>
            </a:r>
          </a:p>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No painted/colored/tinted lenses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375" y="1661249"/>
            <a:ext cx="3717225" cy="4267200"/>
          </a:xfrm>
          <a:prstGeom prst="rect">
            <a:avLst/>
          </a:prstGeom>
          <a:ln w="41275">
            <a:solidFill>
              <a:srgbClr val="33CC33"/>
            </a:solidFill>
          </a:ln>
        </p:spPr>
      </p:pic>
      <p:sp>
        <p:nvSpPr>
          <p:cNvPr id="6" name="Line 5"/>
          <p:cNvSpPr>
            <a:spLocks noChangeShapeType="1"/>
          </p:cNvSpPr>
          <p:nvPr/>
        </p:nvSpPr>
        <p:spPr bwMode="auto">
          <a:xfrm>
            <a:off x="381000" y="1905000"/>
            <a:ext cx="43434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E0BC09B3-E0C8-4DF5-8722-9F31711F9286}" type="slidenum">
              <a:rPr lang="en-US" altLang="en-US" sz="1200" smtClean="0">
                <a:solidFill>
                  <a:srgbClr val="D6ECFF"/>
                </a:solidFill>
                <a:latin typeface="Arial" pitchFamily="34" charset="0"/>
              </a:rPr>
              <a:pPr eaLnBrk="1" hangingPunct="1">
                <a:spcBef>
                  <a:spcPct val="0"/>
                </a:spcBef>
                <a:buClrTx/>
                <a:buSzTx/>
                <a:buFontTx/>
                <a:buNone/>
              </a:pPr>
              <a:t>28</a:t>
            </a:fld>
            <a:endParaRPr lang="en-US" altLang="en-US" sz="1200" dirty="0">
              <a:solidFill>
                <a:srgbClr val="D6ECFF"/>
              </a:solidFill>
              <a:latin typeface="Arial" pitchFamily="34" charset="0"/>
            </a:endParaRPr>
          </a:p>
        </p:txBody>
      </p:sp>
      <p:sp>
        <p:nvSpPr>
          <p:cNvPr id="3" name="Round Diagonal Corner Rectangle 2"/>
          <p:cNvSpPr/>
          <p:nvPr/>
        </p:nvSpPr>
        <p:spPr>
          <a:xfrm>
            <a:off x="2057400" y="457201"/>
            <a:ext cx="48768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TURN SIGNAL LAMPS</a:t>
            </a:r>
          </a:p>
        </p:txBody>
      </p:sp>
      <p:sp>
        <p:nvSpPr>
          <p:cNvPr id="92164" name="Text Box 3"/>
          <p:cNvSpPr txBox="1">
            <a:spLocks noChangeArrowheads="1"/>
          </p:cNvSpPr>
          <p:nvPr/>
        </p:nvSpPr>
        <p:spPr bwMode="auto">
          <a:xfrm>
            <a:off x="914400" y="1676400"/>
            <a:ext cx="7696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50000"/>
              </a:spcAft>
              <a:buClrTx/>
              <a:buSzTx/>
              <a:buFontTx/>
              <a:buNone/>
            </a:pPr>
            <a:r>
              <a:rPr lang="en-US" altLang="en-US" sz="2000" dirty="0">
                <a:latin typeface="Arial" pitchFamily="34" charset="0"/>
              </a:rPr>
              <a:t>Turn signal lamps: required on all vehicles beginning 1960 or newer (2 in front, white or amber; 2 in the rear, red or amber)</a:t>
            </a:r>
          </a:p>
        </p:txBody>
      </p:sp>
      <p:sp>
        <p:nvSpPr>
          <p:cNvPr id="92168" name="Line 5"/>
          <p:cNvSpPr>
            <a:spLocks noChangeShapeType="1"/>
          </p:cNvSpPr>
          <p:nvPr/>
        </p:nvSpPr>
        <p:spPr bwMode="auto">
          <a:xfrm flipV="1">
            <a:off x="685800" y="2743200"/>
            <a:ext cx="76200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nvGrpSpPr>
          <p:cNvPr id="9" name="Group 5"/>
          <p:cNvGrpSpPr>
            <a:grpSpLocks/>
          </p:cNvGrpSpPr>
          <p:nvPr/>
        </p:nvGrpSpPr>
        <p:grpSpPr bwMode="auto">
          <a:xfrm>
            <a:off x="838200" y="3276599"/>
            <a:ext cx="7543800" cy="3029964"/>
            <a:chOff x="624" y="2064"/>
            <a:chExt cx="4416" cy="1680"/>
          </a:xfrm>
        </p:grpSpPr>
        <p:sp>
          <p:nvSpPr>
            <p:cNvPr id="10" name="Rectangle 6"/>
            <p:cNvSpPr>
              <a:spLocks noChangeArrowheads="1"/>
            </p:cNvSpPr>
            <p:nvPr/>
          </p:nvSpPr>
          <p:spPr bwMode="auto">
            <a:xfrm>
              <a:off x="2928" y="2064"/>
              <a:ext cx="2112" cy="1680"/>
            </a:xfrm>
            <a:prstGeom prst="rect">
              <a:avLst/>
            </a:prstGeom>
            <a:solidFill>
              <a:schemeClr val="bg2">
                <a:lumMod val="40000"/>
                <a:lumOff val="60000"/>
              </a:schemeClr>
            </a:solidFill>
            <a:ln w="9525">
              <a:solidFill>
                <a:schemeClr val="tx1"/>
              </a:solidFill>
              <a:miter lim="800000"/>
              <a:headEnd/>
              <a:tailEnd/>
            </a:ln>
          </p:spPr>
          <p:txBody>
            <a:bodyPr wrap="none" anchor="ctr"/>
            <a:lstStyle/>
            <a:p>
              <a:endParaRPr lang="en-US" altLang="en-US" dirty="0"/>
            </a:p>
          </p:txBody>
        </p:sp>
        <p:sp>
          <p:nvSpPr>
            <p:cNvPr id="11" name="Rectangle 7"/>
            <p:cNvSpPr>
              <a:spLocks noChangeArrowheads="1"/>
            </p:cNvSpPr>
            <p:nvPr/>
          </p:nvSpPr>
          <p:spPr bwMode="auto">
            <a:xfrm>
              <a:off x="624" y="2064"/>
              <a:ext cx="2112" cy="1680"/>
            </a:xfrm>
            <a:prstGeom prst="rect">
              <a:avLst/>
            </a:prstGeom>
            <a:solidFill>
              <a:schemeClr val="bg2">
                <a:lumMod val="40000"/>
                <a:lumOff val="60000"/>
              </a:schemeClr>
            </a:solidFill>
            <a:ln w="9525">
              <a:solidFill>
                <a:schemeClr val="tx1"/>
              </a:solidFill>
              <a:miter lim="800000"/>
              <a:headEnd/>
              <a:tailEnd/>
            </a:ln>
          </p:spPr>
          <p:txBody>
            <a:bodyPr wrap="none" anchor="ct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endParaRPr lang="en-US" altLang="en-US" sz="1800" dirty="0">
                <a:latin typeface="Arial" pitchFamily="34" charset="0"/>
              </a:endParaRPr>
            </a:p>
          </p:txBody>
        </p:sp>
        <p:pic>
          <p:nvPicPr>
            <p:cNvPr id="12" name="Picture 8" descr="P0000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 y="2160"/>
              <a:ext cx="1584" cy="124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9" descr="P0000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2208"/>
              <a:ext cx="1632" cy="122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0"/>
            <p:cNvSpPr txBox="1">
              <a:spLocks noChangeArrowheads="1"/>
            </p:cNvSpPr>
            <p:nvPr/>
          </p:nvSpPr>
          <p:spPr bwMode="auto">
            <a:xfrm>
              <a:off x="3024" y="3504"/>
              <a:ext cx="1920" cy="222"/>
            </a:xfrm>
            <a:prstGeom prst="rect">
              <a:avLst/>
            </a:prstGeom>
            <a:noFill/>
            <a:ln w="9525">
              <a:noFill/>
              <a:miter lim="800000"/>
              <a:headEnd/>
              <a:tailEnd/>
            </a:ln>
            <a:effectLst/>
          </p:spPr>
          <p:txBody>
            <a:bodyPr lIns="0" rIns="0">
              <a:spAutoFit/>
            </a:bodyPr>
            <a:lstStyle/>
            <a:p>
              <a:pPr algn="ctr">
                <a:spcBef>
                  <a:spcPct val="50000"/>
                </a:spcBef>
                <a:defRPr/>
              </a:pPr>
              <a:r>
                <a:rPr lang="en-US" sz="2000" b="1" dirty="0">
                  <a:solidFill>
                    <a:srgbClr val="FF0000"/>
                  </a:solidFill>
                  <a:latin typeface="Arial" charset="0"/>
                </a:rPr>
                <a:t>Red</a:t>
              </a:r>
              <a:r>
                <a:rPr lang="en-US" sz="2000" dirty="0">
                  <a:solidFill>
                    <a:schemeClr val="bg1"/>
                  </a:solidFill>
                  <a:latin typeface="Arial" charset="0"/>
                </a:rPr>
                <a:t> or </a:t>
              </a:r>
              <a:r>
                <a:rPr lang="en-US" sz="2000" b="1" dirty="0">
                  <a:solidFill>
                    <a:srgbClr val="FFCC00"/>
                  </a:solidFill>
                  <a:effectLst>
                    <a:outerShdw blurRad="38100" dist="38100" dir="2700000" algn="tl">
                      <a:srgbClr val="000000">
                        <a:alpha val="43137"/>
                      </a:srgbClr>
                    </a:outerShdw>
                  </a:effectLst>
                  <a:latin typeface="Arial" charset="0"/>
                </a:rPr>
                <a:t>AMBER</a:t>
              </a:r>
              <a:r>
                <a:rPr lang="en-US" sz="2000" dirty="0">
                  <a:solidFill>
                    <a:schemeClr val="bg1"/>
                  </a:solidFill>
                  <a:latin typeface="Arial" charset="0"/>
                </a:rPr>
                <a:t> to the Rear</a:t>
              </a:r>
              <a:endParaRPr lang="en-US" sz="2000" dirty="0">
                <a:solidFill>
                  <a:schemeClr val="bg1"/>
                </a:solidFill>
                <a:effectLst>
                  <a:outerShdw blurRad="38100" dist="38100" dir="2700000" algn="tl">
                    <a:srgbClr val="C0C0C0"/>
                  </a:outerShdw>
                </a:effectLst>
                <a:latin typeface="Arial" charset="0"/>
              </a:endParaRPr>
            </a:p>
          </p:txBody>
        </p:sp>
        <p:sp>
          <p:nvSpPr>
            <p:cNvPr id="15" name="Text Box 11"/>
            <p:cNvSpPr txBox="1">
              <a:spLocks noChangeArrowheads="1"/>
            </p:cNvSpPr>
            <p:nvPr/>
          </p:nvSpPr>
          <p:spPr bwMode="auto">
            <a:xfrm>
              <a:off x="624" y="3504"/>
              <a:ext cx="2112" cy="222"/>
            </a:xfrm>
            <a:prstGeom prst="rect">
              <a:avLst/>
            </a:prstGeom>
            <a:noFill/>
            <a:ln w="9525">
              <a:noFill/>
              <a:miter lim="800000"/>
              <a:headEnd/>
              <a:tailEnd/>
            </a:ln>
            <a:effectLst/>
          </p:spPr>
          <p:txBody>
            <a:bodyPr lIns="0" rIns="0">
              <a:spAutoFit/>
            </a:bodyPr>
            <a:lstStyle/>
            <a:p>
              <a:pPr algn="ctr">
                <a:spcBef>
                  <a:spcPct val="50000"/>
                </a:spcBef>
                <a:defRPr/>
              </a:pPr>
              <a:r>
                <a:rPr lang="en-US" sz="2000" b="1" dirty="0">
                  <a:solidFill>
                    <a:schemeClr val="bg1"/>
                  </a:solidFill>
                  <a:latin typeface="Arial" charset="0"/>
                </a:rPr>
                <a:t>White</a:t>
              </a:r>
              <a:r>
                <a:rPr lang="en-US" sz="2000" dirty="0">
                  <a:solidFill>
                    <a:schemeClr val="bg1"/>
                  </a:solidFill>
                  <a:latin typeface="Arial" charset="0"/>
                </a:rPr>
                <a:t> or </a:t>
              </a:r>
              <a:r>
                <a:rPr lang="en-US" sz="2000" b="1" dirty="0">
                  <a:solidFill>
                    <a:srgbClr val="FFCC00"/>
                  </a:solidFill>
                  <a:effectLst>
                    <a:outerShdw blurRad="38100" dist="38100" dir="2700000" algn="tl">
                      <a:srgbClr val="000000">
                        <a:alpha val="43137"/>
                      </a:srgbClr>
                    </a:outerShdw>
                  </a:effectLst>
                  <a:latin typeface="Arial" charset="0"/>
                </a:rPr>
                <a:t>AMBER</a:t>
              </a:r>
              <a:r>
                <a:rPr lang="en-US" sz="2000" dirty="0">
                  <a:solidFill>
                    <a:schemeClr val="bg1"/>
                  </a:solidFill>
                  <a:latin typeface="Arial" charset="0"/>
                </a:rPr>
                <a:t> to the Front</a:t>
              </a:r>
              <a:endParaRPr lang="en-US" sz="2000" dirty="0">
                <a:solidFill>
                  <a:schemeClr val="bg1"/>
                </a:solidFill>
                <a:effectLst>
                  <a:outerShdw blurRad="38100" dist="38100" dir="2700000" algn="tl">
                    <a:srgbClr val="C0C0C0"/>
                  </a:outerShdw>
                </a:effectLst>
                <a:latin typeface="Arial" charset="0"/>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1FAE9C21-E062-454E-BCA1-2457F3C2EA69}" type="slidenum">
              <a:rPr lang="en-US" altLang="en-US" sz="1200" smtClean="0">
                <a:solidFill>
                  <a:srgbClr val="D6ECFF"/>
                </a:solidFill>
                <a:latin typeface="Arial" pitchFamily="34" charset="0"/>
              </a:rPr>
              <a:pPr eaLnBrk="1" hangingPunct="1">
                <a:spcBef>
                  <a:spcPct val="0"/>
                </a:spcBef>
                <a:buClrTx/>
                <a:buSzTx/>
                <a:buFontTx/>
                <a:buNone/>
              </a:pPr>
              <a:t>29</a:t>
            </a:fld>
            <a:endParaRPr lang="en-US" altLang="en-US" sz="1200" dirty="0">
              <a:solidFill>
                <a:srgbClr val="D6ECFF"/>
              </a:solidFill>
              <a:latin typeface="Arial" pitchFamily="34" charset="0"/>
            </a:endParaRPr>
          </a:p>
        </p:txBody>
      </p:sp>
      <p:sp>
        <p:nvSpPr>
          <p:cNvPr id="3" name="Round Diagonal Corner Rectangle 2"/>
          <p:cNvSpPr/>
          <p:nvPr/>
        </p:nvSpPr>
        <p:spPr>
          <a:xfrm>
            <a:off x="2057400" y="363359"/>
            <a:ext cx="45720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LICENSE PLATE LAMP</a:t>
            </a:r>
          </a:p>
        </p:txBody>
      </p:sp>
      <p:sp>
        <p:nvSpPr>
          <p:cNvPr id="105478" name="Text Box 4"/>
          <p:cNvSpPr txBox="1">
            <a:spLocks noChangeArrowheads="1"/>
          </p:cNvSpPr>
          <p:nvPr/>
        </p:nvSpPr>
        <p:spPr bwMode="auto">
          <a:xfrm>
            <a:off x="448491" y="2888400"/>
            <a:ext cx="68580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40000"/>
              </a:spcAft>
              <a:buClr>
                <a:schemeClr val="tx1"/>
              </a:buClr>
              <a:buSzTx/>
              <a:buFont typeface="Arial" panose="020B0604020202020204" pitchFamily="34" charset="0"/>
              <a:buChar char="●"/>
            </a:pPr>
            <a:r>
              <a:rPr lang="en-US" altLang="en-US" sz="2000" dirty="0">
                <a:latin typeface="Arial" pitchFamily="34" charset="0"/>
              </a:rPr>
              <a:t>One license plate lamp is required; clear or white</a:t>
            </a:r>
          </a:p>
          <a:p>
            <a:pPr eaLnBrk="1" hangingPunct="1">
              <a:spcBef>
                <a:spcPct val="0"/>
              </a:spcBef>
              <a:spcAft>
                <a:spcPct val="40000"/>
              </a:spcAft>
              <a:buClr>
                <a:schemeClr val="tx1"/>
              </a:buClr>
              <a:buSzTx/>
              <a:buFont typeface="Arial" panose="020B0604020202020204" pitchFamily="34" charset="0"/>
              <a:buChar char="●"/>
            </a:pPr>
            <a:r>
              <a:rPr lang="en-US" altLang="en-US" sz="2000" dirty="0">
                <a:latin typeface="Arial" pitchFamily="34" charset="0"/>
              </a:rPr>
              <a:t>Check for mounting and lens condition</a:t>
            </a:r>
          </a:p>
          <a:p>
            <a:pPr marL="0" indent="0" eaLnBrk="1" hangingPunct="1">
              <a:spcBef>
                <a:spcPct val="0"/>
              </a:spcBef>
              <a:spcAft>
                <a:spcPct val="40000"/>
              </a:spcAft>
              <a:buClr>
                <a:schemeClr val="tx1"/>
              </a:buClr>
              <a:buSzTx/>
              <a:buNone/>
            </a:pPr>
            <a:r>
              <a:rPr lang="en-US" altLang="en-US" sz="2000" dirty="0">
                <a:latin typeface="Arial" pitchFamily="34" charset="0"/>
              </a:rPr>
              <a:t> </a:t>
            </a:r>
          </a:p>
        </p:txBody>
      </p:sp>
      <p:pic>
        <p:nvPicPr>
          <p:cNvPr id="5" name="Picture 4"/>
          <p:cNvPicPr>
            <a:picLocks noChangeAspect="1"/>
          </p:cNvPicPr>
          <p:nvPr/>
        </p:nvPicPr>
        <p:blipFill>
          <a:blip r:embed="rId2"/>
          <a:stretch>
            <a:fillRect/>
          </a:stretch>
        </p:blipFill>
        <p:spPr>
          <a:xfrm>
            <a:off x="1742470" y="3782146"/>
            <a:ext cx="5582860" cy="2819400"/>
          </a:xfrm>
          <a:prstGeom prst="rect">
            <a:avLst/>
          </a:prstGeom>
          <a:ln w="41275">
            <a:solidFill>
              <a:srgbClr val="00B050"/>
            </a:solidFill>
          </a:ln>
        </p:spPr>
      </p:pic>
      <p:sp>
        <p:nvSpPr>
          <p:cNvPr id="6" name="Line 5"/>
          <p:cNvSpPr>
            <a:spLocks noChangeShapeType="1"/>
          </p:cNvSpPr>
          <p:nvPr/>
        </p:nvSpPr>
        <p:spPr bwMode="auto">
          <a:xfrm>
            <a:off x="358066" y="2814377"/>
            <a:ext cx="8427868"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Oval 1"/>
          <p:cNvSpPr/>
          <p:nvPr/>
        </p:nvSpPr>
        <p:spPr>
          <a:xfrm>
            <a:off x="3924300" y="4876800"/>
            <a:ext cx="1295400" cy="5510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58AF5CF-DB3F-4DCE-90DF-936590B88375}"/>
              </a:ext>
            </a:extLst>
          </p:cNvPr>
          <p:cNvSpPr txBox="1"/>
          <p:nvPr/>
        </p:nvSpPr>
        <p:spPr>
          <a:xfrm>
            <a:off x="358066" y="1046981"/>
            <a:ext cx="8363683" cy="1631216"/>
          </a:xfrm>
          <a:prstGeom prst="rect">
            <a:avLst/>
          </a:prstGeom>
          <a:noFill/>
        </p:spPr>
        <p:txBody>
          <a:bodyPr wrap="square">
            <a:spAutoFit/>
          </a:bodyPr>
          <a:lstStyle/>
          <a:p>
            <a:r>
              <a:rPr lang="en-US" sz="2000" dirty="0"/>
              <a:t>The license plate lamp shall illuminate with a white light the rear registration plate and render it clearly legible for a distance of 50 feet to the rear. </a:t>
            </a:r>
          </a:p>
          <a:p>
            <a:r>
              <a:rPr lang="en-US" sz="2000" dirty="0"/>
              <a:t>Any such lamp shall be so wired as to be lighted when the headlamps or auxiliary driving lamps are lighted.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22" y="506897"/>
            <a:ext cx="7772400" cy="914400"/>
          </a:xfrm>
        </p:spPr>
        <p:txBody>
          <a:bodyPr/>
          <a:lstStyle/>
          <a:p>
            <a:r>
              <a:rPr lang="en-US" sz="4000" b="1" dirty="0">
                <a:latin typeface="Arial" panose="020B0604020202020204" pitchFamily="34" charset="0"/>
                <a:cs typeface="Arial" panose="020B0604020202020204" pitchFamily="34" charset="0"/>
              </a:rPr>
              <a:t>OBJECTIVES</a:t>
            </a:r>
          </a:p>
        </p:txBody>
      </p:sp>
      <p:sp>
        <p:nvSpPr>
          <p:cNvPr id="3" name="Content Placeholder 2"/>
          <p:cNvSpPr>
            <a:spLocks noGrp="1"/>
          </p:cNvSpPr>
          <p:nvPr>
            <p:ph idx="1"/>
          </p:nvPr>
        </p:nvSpPr>
        <p:spPr>
          <a:xfrm>
            <a:off x="437322" y="1775791"/>
            <a:ext cx="8319052" cy="4572000"/>
          </a:xfrm>
        </p:spPr>
        <p:txBody>
          <a:bodyPr/>
          <a:lstStyle/>
          <a:p>
            <a:pPr lvl="0"/>
            <a:r>
              <a:rPr lang="en-US" dirty="0"/>
              <a:t>Identify the Five-Step Vehicle Safety Inspection sequence.</a:t>
            </a:r>
          </a:p>
          <a:p>
            <a:pPr marL="68263" lvl="0" indent="0">
              <a:buNone/>
            </a:pPr>
            <a:endParaRPr lang="en-US" sz="2000" dirty="0"/>
          </a:p>
          <a:p>
            <a:pPr lvl="0"/>
            <a:r>
              <a:rPr lang="en-US" dirty="0"/>
              <a:t>Identify the required components for Safety Inspections.</a:t>
            </a:r>
          </a:p>
          <a:p>
            <a:pPr marL="68263" lvl="0" indent="0">
              <a:buNone/>
            </a:pPr>
            <a:endParaRPr lang="en-US" sz="2000" dirty="0"/>
          </a:p>
          <a:p>
            <a:pPr lvl="0"/>
            <a:r>
              <a:rPr lang="en-US" dirty="0"/>
              <a:t>Demonstrate mastery of content by scoring </a:t>
            </a:r>
            <a:r>
              <a:rPr lang="en-US" sz="2400" dirty="0">
                <a:latin typeface="Arial" panose="020B0604020202020204" pitchFamily="34" charset="0"/>
                <a:cs typeface="Arial" panose="020B0604020202020204" pitchFamily="34" charset="0"/>
              </a:rPr>
              <a:t>80%</a:t>
            </a:r>
            <a:r>
              <a:rPr lang="en-US" dirty="0"/>
              <a:t> or better on the multiple-choice examination to become a Licensed Vehicle Inspector.</a:t>
            </a:r>
          </a:p>
        </p:txBody>
      </p:sp>
      <p:sp>
        <p:nvSpPr>
          <p:cNvPr id="4" name="Slide Number Placeholder 3"/>
          <p:cNvSpPr>
            <a:spLocks noGrp="1"/>
          </p:cNvSpPr>
          <p:nvPr>
            <p:ph type="sldNum" sz="quarter" idx="12"/>
          </p:nvPr>
        </p:nvSpPr>
        <p:spPr/>
        <p:txBody>
          <a:bodyPr/>
          <a:lstStyle/>
          <a:p>
            <a:pPr>
              <a:defRPr/>
            </a:pPr>
            <a:fld id="{BDEDB361-EE77-425B-AFC9-7F3BC2A4137F}" type="slidenum">
              <a:rPr lang="en-US" smtClean="0"/>
              <a:pPr>
                <a:defRPr/>
              </a:pPr>
              <a:t>3</a:t>
            </a:fld>
            <a:endParaRPr lang="en-US" dirty="0"/>
          </a:p>
        </p:txBody>
      </p:sp>
      <p:sp>
        <p:nvSpPr>
          <p:cNvPr id="5" name="Line 5"/>
          <p:cNvSpPr>
            <a:spLocks noChangeShapeType="1"/>
          </p:cNvSpPr>
          <p:nvPr/>
        </p:nvSpPr>
        <p:spPr bwMode="auto">
          <a:xfrm>
            <a:off x="533400" y="1524000"/>
            <a:ext cx="79248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dirty="0"/>
          </a:p>
        </p:txBody>
      </p:sp>
    </p:spTree>
    <p:extLst>
      <p:ext uri="{BB962C8B-B14F-4D97-AF65-F5344CB8AC3E}">
        <p14:creationId xmlns:p14="http://schemas.microsoft.com/office/powerpoint/2010/main" val="1981458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5AB40E1B-C01B-454E-B0E0-AF208470DA1A}" type="slidenum">
              <a:rPr lang="en-US" altLang="en-US" sz="1200" smtClean="0">
                <a:solidFill>
                  <a:srgbClr val="D6ECFF"/>
                </a:solidFill>
                <a:latin typeface="Arial" pitchFamily="34" charset="0"/>
              </a:rPr>
              <a:pPr eaLnBrk="1" hangingPunct="1">
                <a:spcBef>
                  <a:spcPct val="0"/>
                </a:spcBef>
                <a:buClrTx/>
                <a:buSzTx/>
                <a:buFontTx/>
                <a:buNone/>
              </a:pPr>
              <a:t>30</a:t>
            </a:fld>
            <a:endParaRPr lang="en-US" altLang="en-US" sz="1200" dirty="0">
              <a:solidFill>
                <a:srgbClr val="D6ECFF"/>
              </a:solidFill>
              <a:latin typeface="Arial" pitchFamily="34" charset="0"/>
            </a:endParaRPr>
          </a:p>
        </p:txBody>
      </p:sp>
      <p:sp>
        <p:nvSpPr>
          <p:cNvPr id="3" name="Round Diagonal Corner Rectangle 2"/>
          <p:cNvSpPr/>
          <p:nvPr/>
        </p:nvSpPr>
        <p:spPr>
          <a:xfrm>
            <a:off x="2277620" y="228600"/>
            <a:ext cx="4648200" cy="878958"/>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latin typeface="Arial" panose="020B0604020202020204" pitchFamily="34" charset="0"/>
                <a:cs typeface="Arial" panose="020B0604020202020204" pitchFamily="34" charset="0"/>
              </a:rPr>
              <a:t>CENTER HIGH-MOUNTED </a:t>
            </a:r>
            <a:br>
              <a:rPr lang="en-US" sz="2400" b="1" dirty="0">
                <a:solidFill>
                  <a:schemeClr val="tx1"/>
                </a:solidFill>
                <a:latin typeface="Arial" panose="020B0604020202020204" pitchFamily="34" charset="0"/>
                <a:cs typeface="Arial" panose="020B0604020202020204" pitchFamily="34" charset="0"/>
              </a:rPr>
            </a:br>
            <a:r>
              <a:rPr lang="en-US" sz="2400" b="1" dirty="0">
                <a:solidFill>
                  <a:schemeClr val="tx1"/>
                </a:solidFill>
                <a:latin typeface="Arial" panose="020B0604020202020204" pitchFamily="34" charset="0"/>
                <a:cs typeface="Arial" panose="020B0604020202020204" pitchFamily="34" charset="0"/>
              </a:rPr>
              <a:t>STOP LAMPS</a:t>
            </a:r>
          </a:p>
        </p:txBody>
      </p:sp>
      <p:sp>
        <p:nvSpPr>
          <p:cNvPr id="9" name="Text Box 5"/>
          <p:cNvSpPr txBox="1">
            <a:spLocks noChangeArrowheads="1"/>
          </p:cNvSpPr>
          <p:nvPr/>
        </p:nvSpPr>
        <p:spPr bwMode="auto">
          <a:xfrm>
            <a:off x="670634" y="1141295"/>
            <a:ext cx="784860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8925" indent="-288925" eaLnBrk="0" hangingPunct="0">
              <a:spcBef>
                <a:spcPts val="700"/>
              </a:spcBef>
              <a:buClr>
                <a:schemeClr val="tx2"/>
              </a:buClr>
              <a:buSzPct val="95000"/>
              <a:buFont typeface="Wingdings" pitchFamily="2" charset="2"/>
              <a:buChar char=""/>
              <a:tabLst>
                <a:tab pos="292100" algn="l"/>
              </a:tabLst>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tabLst>
                <a:tab pos="292100" algn="l"/>
              </a:tabLst>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tabLst>
                <a:tab pos="292100" algn="l"/>
              </a:tabLst>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tabLst>
                <a:tab pos="292100" algn="l"/>
              </a:tabLst>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tabLst>
                <a:tab pos="292100" algn="l"/>
              </a:tabLst>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tabLst>
                <a:tab pos="292100" algn="l"/>
              </a:tabLst>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tabLst>
                <a:tab pos="292100" algn="l"/>
              </a:tabLst>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tabLst>
                <a:tab pos="292100" algn="l"/>
              </a:tabLst>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tabLst>
                <a:tab pos="292100" algn="l"/>
              </a:tabLst>
              <a:defRPr sz="2000">
                <a:solidFill>
                  <a:schemeClr val="tx1"/>
                </a:solidFill>
                <a:latin typeface="Corbel" pitchFamily="34" charset="0"/>
              </a:defRPr>
            </a:lvl9pPr>
          </a:lstStyle>
          <a:p>
            <a:pPr marL="0" indent="0" eaLnBrk="1" hangingPunct="1">
              <a:spcBef>
                <a:spcPct val="0"/>
              </a:spcBef>
              <a:spcAft>
                <a:spcPct val="40000"/>
              </a:spcAft>
              <a:buClr>
                <a:srgbClr val="00B050"/>
              </a:buClr>
              <a:buSzTx/>
              <a:buNone/>
            </a:pPr>
            <a:r>
              <a:rPr lang="en-US" altLang="en-US" sz="2000" dirty="0">
                <a:latin typeface="Arial" pitchFamily="34" charset="0"/>
              </a:rPr>
              <a:t>Center high-mount stop lamp (red; steady-burning when stop lamps are applied) are required on:</a:t>
            </a:r>
          </a:p>
          <a:p>
            <a:pPr eaLnBrk="1" hangingPunct="1">
              <a:spcBef>
                <a:spcPct val="0"/>
              </a:spcBef>
              <a:spcAft>
                <a:spcPct val="40000"/>
              </a:spcAft>
              <a:buClr>
                <a:srgbClr val="00B050"/>
              </a:buClr>
              <a:buSzTx/>
            </a:pPr>
            <a:r>
              <a:rPr lang="en-US" altLang="en-US" sz="2000" dirty="0">
                <a:latin typeface="Arial" pitchFamily="34" charset="0"/>
              </a:rPr>
              <a:t>Passenger cars produced after September 1, 1985, and newer</a:t>
            </a:r>
            <a:br>
              <a:rPr lang="en-US" altLang="en-US" sz="2000" dirty="0">
                <a:latin typeface="Arial" pitchFamily="34" charset="0"/>
              </a:rPr>
            </a:br>
            <a:r>
              <a:rPr lang="en-US" altLang="en-US" sz="2000" dirty="0">
                <a:latin typeface="Arial" pitchFamily="34" charset="0"/>
              </a:rPr>
              <a:t>(1986 Model vehicles).</a:t>
            </a:r>
          </a:p>
          <a:p>
            <a:pPr eaLnBrk="1" hangingPunct="1">
              <a:spcBef>
                <a:spcPct val="0"/>
              </a:spcBef>
              <a:spcAft>
                <a:spcPct val="40000"/>
              </a:spcAft>
              <a:buClr>
                <a:srgbClr val="00B050"/>
              </a:buClr>
              <a:buSzTx/>
            </a:pPr>
            <a:r>
              <a:rPr lang="en-US" altLang="en-US" sz="2000" dirty="0">
                <a:latin typeface="Arial" pitchFamily="34" charset="0"/>
              </a:rPr>
              <a:t>Multipurpose passenger vehicles, trucks, and buses less than 80 inches in width and gross weight of 10,000 lbs. or less on or after September 1, 1993 (1994 Model vehicles).</a:t>
            </a:r>
          </a:p>
          <a:p>
            <a:pPr marL="0" indent="0" eaLnBrk="1" hangingPunct="1">
              <a:spcBef>
                <a:spcPct val="0"/>
              </a:spcBef>
              <a:spcAft>
                <a:spcPct val="40000"/>
              </a:spcAft>
              <a:buClr>
                <a:srgbClr val="00B050"/>
              </a:buClr>
              <a:buSzTx/>
              <a:buNone/>
            </a:pPr>
            <a:endParaRPr lang="en-US" altLang="en-US" sz="2000" dirty="0">
              <a:latin typeface="Arial" pitchFamily="34" charset="0"/>
            </a:endParaRPr>
          </a:p>
        </p:txBody>
      </p:sp>
      <p:grpSp>
        <p:nvGrpSpPr>
          <p:cNvPr id="2" name="Group 1"/>
          <p:cNvGrpSpPr/>
          <p:nvPr/>
        </p:nvGrpSpPr>
        <p:grpSpPr>
          <a:xfrm>
            <a:off x="838200" y="4065172"/>
            <a:ext cx="3800764" cy="2488028"/>
            <a:chOff x="3543752" y="4191000"/>
            <a:chExt cx="4311860" cy="2648615"/>
          </a:xfrm>
        </p:grpSpPr>
        <p:pic>
          <p:nvPicPr>
            <p:cNvPr id="4341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19" t="7452" r="3726" b="16170"/>
            <a:stretch/>
          </p:blipFill>
          <p:spPr bwMode="auto">
            <a:xfrm>
              <a:off x="3543752" y="4191000"/>
              <a:ext cx="4311860" cy="2648615"/>
            </a:xfrm>
            <a:prstGeom prst="rect">
              <a:avLst/>
            </a:prstGeom>
            <a:solidFill>
              <a:schemeClr val="bg1"/>
            </a:solidFill>
            <a:ln w="38100">
              <a:solidFill>
                <a:srgbClr val="00B050"/>
              </a:solidFill>
            </a:ln>
          </p:spPr>
        </p:pic>
        <p:pic>
          <p:nvPicPr>
            <p:cNvPr id="434183"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Marker/>
                      </a14:imgEffect>
                    </a14:imgLayer>
                  </a14:imgProps>
                </a:ext>
                <a:ext uri="{28A0092B-C50C-407E-A947-70E740481C1C}">
                  <a14:useLocalDpi xmlns:a14="http://schemas.microsoft.com/office/drawing/2010/main" val="0"/>
                </a:ext>
              </a:extLst>
            </a:blip>
            <a:srcRect l="40611" t="41505" r="41645" b="43435"/>
            <a:stretch/>
          </p:blipFill>
          <p:spPr bwMode="auto">
            <a:xfrm>
              <a:off x="5247264" y="5312826"/>
              <a:ext cx="917537" cy="478374"/>
            </a:xfrm>
            <a:prstGeom prst="rect">
              <a:avLst/>
            </a:prstGeom>
            <a:solidFill>
              <a:schemeClr val="bg1"/>
            </a:solidFill>
            <a:ln w="38100">
              <a:solidFill>
                <a:srgbClr val="00B050"/>
              </a:solidFill>
            </a:ln>
          </p:spPr>
        </p:pic>
      </p:grpSp>
      <p:pic>
        <p:nvPicPr>
          <p:cNvPr id="434184"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12636" t="21167" r="10931" b="24094"/>
          <a:stretch/>
        </p:blipFill>
        <p:spPr bwMode="auto">
          <a:xfrm>
            <a:off x="4876800" y="4065172"/>
            <a:ext cx="3450852" cy="2488028"/>
          </a:xfrm>
          <a:prstGeom prst="rect">
            <a:avLst/>
          </a:prstGeom>
          <a:solidFill>
            <a:schemeClr val="bg1"/>
          </a:solidFill>
          <a:ln w="38100">
            <a:solidFill>
              <a:srgbClr val="00B050"/>
            </a:solidFill>
          </a:ln>
        </p:spPr>
      </p:pic>
      <p:pic>
        <p:nvPicPr>
          <p:cNvPr id="434185" name="Picture 9"/>
          <p:cNvPicPr>
            <a:picLocks noChangeAspect="1" noChangeArrowheads="1"/>
          </p:cNvPicPr>
          <p:nvPr/>
        </p:nvPicPr>
        <p:blipFill rotWithShape="1">
          <a:blip r:embed="rId7">
            <a:extLst>
              <a:ext uri="{BEBA8EAE-BF5A-486C-A8C5-ECC9F3942E4B}">
                <a14:imgProps xmlns:a14="http://schemas.microsoft.com/office/drawing/2010/main">
                  <a14:imgLayer r:embed="rId8">
                    <a14:imgEffect>
                      <a14:artisticMarker/>
                    </a14:imgEffect>
                  </a14:imgLayer>
                </a14:imgProps>
              </a:ext>
              <a:ext uri="{28A0092B-C50C-407E-A947-70E740481C1C}">
                <a14:useLocalDpi xmlns:a14="http://schemas.microsoft.com/office/drawing/2010/main" val="0"/>
              </a:ext>
            </a:extLst>
          </a:blip>
          <a:srcRect l="39144" t="70833" r="40963" b="14583"/>
          <a:stretch/>
        </p:blipFill>
        <p:spPr bwMode="auto">
          <a:xfrm>
            <a:off x="6375026" y="5715000"/>
            <a:ext cx="590551"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Down Arrow 14"/>
          <p:cNvSpPr/>
          <p:nvPr/>
        </p:nvSpPr>
        <p:spPr>
          <a:xfrm rot="16200000">
            <a:off x="1784659" y="3918257"/>
            <a:ext cx="239448" cy="1220437"/>
          </a:xfrm>
          <a:prstGeom prst="downArrow">
            <a:avLst>
              <a:gd name="adj1" fmla="val 50000"/>
              <a:gd name="adj2" fmla="val 8556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4" name="Down Arrow 3"/>
          <p:cNvSpPr/>
          <p:nvPr/>
        </p:nvSpPr>
        <p:spPr>
          <a:xfrm rot="5400000">
            <a:off x="7420055" y="3533858"/>
            <a:ext cx="244494" cy="1374596"/>
          </a:xfrm>
          <a:prstGeom prst="downArrow">
            <a:avLst>
              <a:gd name="adj1" fmla="val 50000"/>
              <a:gd name="adj2" fmla="val 8556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ine 5"/>
          <p:cNvSpPr>
            <a:spLocks noChangeShapeType="1"/>
          </p:cNvSpPr>
          <p:nvPr/>
        </p:nvSpPr>
        <p:spPr bwMode="auto">
          <a:xfrm>
            <a:off x="425030" y="3733800"/>
            <a:ext cx="8427868"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3980868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5AB40E1B-C01B-454E-B0E0-AF208470DA1A}" type="slidenum">
              <a:rPr lang="en-US" altLang="en-US" sz="1200" smtClean="0">
                <a:solidFill>
                  <a:srgbClr val="D6ECFF"/>
                </a:solidFill>
                <a:latin typeface="Arial" pitchFamily="34" charset="0"/>
              </a:rPr>
              <a:pPr eaLnBrk="1" hangingPunct="1">
                <a:spcBef>
                  <a:spcPct val="0"/>
                </a:spcBef>
                <a:buClrTx/>
                <a:buSzTx/>
                <a:buFontTx/>
                <a:buNone/>
              </a:pPr>
              <a:t>31</a:t>
            </a:fld>
            <a:endParaRPr lang="en-US" altLang="en-US" sz="1200" dirty="0">
              <a:solidFill>
                <a:srgbClr val="D6ECFF"/>
              </a:solidFill>
              <a:latin typeface="Arial" pitchFamily="34" charset="0"/>
            </a:endParaRPr>
          </a:p>
        </p:txBody>
      </p:sp>
      <p:sp>
        <p:nvSpPr>
          <p:cNvPr id="3" name="Round Diagonal Corner Rectangle 2"/>
          <p:cNvSpPr/>
          <p:nvPr/>
        </p:nvSpPr>
        <p:spPr>
          <a:xfrm>
            <a:off x="2277620" y="228600"/>
            <a:ext cx="4648200" cy="878958"/>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latin typeface="Arial" panose="020B0604020202020204" pitchFamily="34" charset="0"/>
                <a:cs typeface="Arial" panose="020B0604020202020204" pitchFamily="34" charset="0"/>
              </a:rPr>
              <a:t>CENTER HIGH-MOUNTED </a:t>
            </a:r>
            <a:br>
              <a:rPr lang="en-US" sz="2400" b="1" dirty="0">
                <a:solidFill>
                  <a:schemeClr val="tx1"/>
                </a:solidFill>
                <a:latin typeface="Arial" panose="020B0604020202020204" pitchFamily="34" charset="0"/>
                <a:cs typeface="Arial" panose="020B0604020202020204" pitchFamily="34" charset="0"/>
              </a:rPr>
            </a:br>
            <a:r>
              <a:rPr lang="en-US" sz="2400" b="1" dirty="0">
                <a:solidFill>
                  <a:schemeClr val="tx1"/>
                </a:solidFill>
                <a:latin typeface="Arial" panose="020B0604020202020204" pitchFamily="34" charset="0"/>
                <a:cs typeface="Arial" panose="020B0604020202020204" pitchFamily="34" charset="0"/>
              </a:rPr>
              <a:t>STOP LAMPS</a:t>
            </a:r>
          </a:p>
        </p:txBody>
      </p:sp>
      <p:sp>
        <p:nvSpPr>
          <p:cNvPr id="9" name="Text Box 5"/>
          <p:cNvSpPr txBox="1">
            <a:spLocks noChangeArrowheads="1"/>
          </p:cNvSpPr>
          <p:nvPr/>
        </p:nvSpPr>
        <p:spPr bwMode="auto">
          <a:xfrm>
            <a:off x="647700" y="1446559"/>
            <a:ext cx="78486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8925" indent="-288925" eaLnBrk="0" hangingPunct="0">
              <a:spcBef>
                <a:spcPts val="700"/>
              </a:spcBef>
              <a:buClr>
                <a:schemeClr val="tx2"/>
              </a:buClr>
              <a:buSzPct val="95000"/>
              <a:buFont typeface="Wingdings" pitchFamily="2" charset="2"/>
              <a:buChar char=""/>
              <a:tabLst>
                <a:tab pos="292100" algn="l"/>
              </a:tabLst>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tabLst>
                <a:tab pos="292100" algn="l"/>
              </a:tabLst>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tabLst>
                <a:tab pos="292100" algn="l"/>
              </a:tabLst>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tabLst>
                <a:tab pos="292100" algn="l"/>
              </a:tabLst>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tabLst>
                <a:tab pos="292100" algn="l"/>
              </a:tabLst>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tabLst>
                <a:tab pos="292100" algn="l"/>
              </a:tabLst>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tabLst>
                <a:tab pos="292100" algn="l"/>
              </a:tabLst>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tabLst>
                <a:tab pos="292100" algn="l"/>
              </a:tabLst>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tabLst>
                <a:tab pos="292100" algn="l"/>
              </a:tabLst>
              <a:defRPr sz="2000">
                <a:solidFill>
                  <a:schemeClr val="tx1"/>
                </a:solidFill>
                <a:latin typeface="Corbel" pitchFamily="34" charset="0"/>
              </a:defRPr>
            </a:lvl9pPr>
          </a:lstStyle>
          <a:p>
            <a:pPr marL="0" indent="0" eaLnBrk="1" hangingPunct="1">
              <a:spcBef>
                <a:spcPct val="0"/>
              </a:spcBef>
              <a:spcAft>
                <a:spcPct val="40000"/>
              </a:spcAft>
              <a:buClr>
                <a:srgbClr val="00B050"/>
              </a:buClr>
              <a:buSzTx/>
              <a:buNone/>
            </a:pPr>
            <a:r>
              <a:rPr lang="en-US" altLang="en-US" sz="2000" dirty="0">
                <a:latin typeface="Arial" pitchFamily="34" charset="0"/>
              </a:rPr>
              <a:t>A new type of 3rd brake lamp has been approved in use of passenger vehicles, light trucks and SUVs less than 80” wide. This </a:t>
            </a:r>
            <a:r>
              <a:rPr lang="en-US" altLang="en-US" sz="2000" dirty="0">
                <a:solidFill>
                  <a:srgbClr val="FFFF00"/>
                </a:solidFill>
                <a:latin typeface="Arial" pitchFamily="34" charset="0"/>
                <a:hlinkClick r:id="rId3">
                  <a:extLst>
                    <a:ext uri="{A12FA001-AC4F-418D-AE19-62706E023703}">
                      <ahyp:hlinkClr xmlns:ahyp="http://schemas.microsoft.com/office/drawing/2018/hyperlinkcolor" val="tx"/>
                    </a:ext>
                  </a:extLst>
                </a:hlinkClick>
              </a:rPr>
              <a:t>3rd brake lamp</a:t>
            </a:r>
            <a:r>
              <a:rPr lang="en-US" altLang="en-US" sz="2000" dirty="0">
                <a:latin typeface="Arial" pitchFamily="34" charset="0"/>
              </a:rPr>
              <a:t>, which uses light emitting diodes (LEDs), flashes or pulses briefly and remains lighted when the vehicle’s brake pedal is pressed.</a:t>
            </a:r>
          </a:p>
        </p:txBody>
      </p:sp>
      <p:grpSp>
        <p:nvGrpSpPr>
          <p:cNvPr id="2" name="Group 1"/>
          <p:cNvGrpSpPr/>
          <p:nvPr/>
        </p:nvGrpSpPr>
        <p:grpSpPr>
          <a:xfrm>
            <a:off x="838200" y="4065172"/>
            <a:ext cx="3800764" cy="2488028"/>
            <a:chOff x="3543752" y="4191000"/>
            <a:chExt cx="4311860" cy="2648615"/>
          </a:xfrm>
        </p:grpSpPr>
        <p:pic>
          <p:nvPicPr>
            <p:cNvPr id="43417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19" t="7452" r="3726" b="16170"/>
            <a:stretch/>
          </p:blipFill>
          <p:spPr bwMode="auto">
            <a:xfrm>
              <a:off x="3543752" y="4191000"/>
              <a:ext cx="4311860" cy="2648615"/>
            </a:xfrm>
            <a:prstGeom prst="rect">
              <a:avLst/>
            </a:prstGeom>
            <a:solidFill>
              <a:schemeClr val="bg1"/>
            </a:solidFill>
            <a:ln w="38100">
              <a:solidFill>
                <a:srgbClr val="00B050"/>
              </a:solidFill>
            </a:ln>
          </p:spPr>
        </p:pic>
        <p:pic>
          <p:nvPicPr>
            <p:cNvPr id="434183"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Marker/>
                      </a14:imgEffect>
                    </a14:imgLayer>
                  </a14:imgProps>
                </a:ext>
                <a:ext uri="{28A0092B-C50C-407E-A947-70E740481C1C}">
                  <a14:useLocalDpi xmlns:a14="http://schemas.microsoft.com/office/drawing/2010/main" val="0"/>
                </a:ext>
              </a:extLst>
            </a:blip>
            <a:srcRect l="40611" t="41505" r="41645" b="43435"/>
            <a:stretch/>
          </p:blipFill>
          <p:spPr bwMode="auto">
            <a:xfrm>
              <a:off x="5247264" y="5312826"/>
              <a:ext cx="917537" cy="478374"/>
            </a:xfrm>
            <a:prstGeom prst="rect">
              <a:avLst/>
            </a:prstGeom>
            <a:solidFill>
              <a:schemeClr val="bg1"/>
            </a:solidFill>
            <a:ln w="38100">
              <a:solidFill>
                <a:srgbClr val="00B050"/>
              </a:solidFill>
            </a:ln>
          </p:spPr>
        </p:pic>
      </p:grpSp>
      <p:pic>
        <p:nvPicPr>
          <p:cNvPr id="434184"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12636" t="21167" r="10931" b="24094"/>
          <a:stretch/>
        </p:blipFill>
        <p:spPr bwMode="auto">
          <a:xfrm>
            <a:off x="4876800" y="4065172"/>
            <a:ext cx="3450852" cy="2488028"/>
          </a:xfrm>
          <a:prstGeom prst="rect">
            <a:avLst/>
          </a:prstGeom>
          <a:solidFill>
            <a:schemeClr val="bg1"/>
          </a:solidFill>
          <a:ln w="38100">
            <a:solidFill>
              <a:srgbClr val="00B050"/>
            </a:solidFill>
          </a:ln>
        </p:spPr>
      </p:pic>
      <p:pic>
        <p:nvPicPr>
          <p:cNvPr id="434185" name="Picture 9"/>
          <p:cNvPicPr>
            <a:picLocks noChangeAspect="1" noChangeArrowheads="1"/>
          </p:cNvPicPr>
          <p:nvPr/>
        </p:nvPicPr>
        <p:blipFill rotWithShape="1">
          <a:blip r:embed="rId8">
            <a:extLst>
              <a:ext uri="{BEBA8EAE-BF5A-486C-A8C5-ECC9F3942E4B}">
                <a14:imgProps xmlns:a14="http://schemas.microsoft.com/office/drawing/2010/main">
                  <a14:imgLayer r:embed="rId9">
                    <a14:imgEffect>
                      <a14:artisticMarker/>
                    </a14:imgEffect>
                  </a14:imgLayer>
                </a14:imgProps>
              </a:ext>
              <a:ext uri="{28A0092B-C50C-407E-A947-70E740481C1C}">
                <a14:useLocalDpi xmlns:a14="http://schemas.microsoft.com/office/drawing/2010/main" val="0"/>
              </a:ext>
            </a:extLst>
          </a:blip>
          <a:srcRect l="39144" t="70833" r="40963" b="14583"/>
          <a:stretch/>
        </p:blipFill>
        <p:spPr bwMode="auto">
          <a:xfrm>
            <a:off x="6375026" y="5715000"/>
            <a:ext cx="590551"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Down Arrow 14"/>
          <p:cNvSpPr/>
          <p:nvPr/>
        </p:nvSpPr>
        <p:spPr>
          <a:xfrm rot="16200000">
            <a:off x="1784659" y="3918257"/>
            <a:ext cx="239448" cy="1220437"/>
          </a:xfrm>
          <a:prstGeom prst="downArrow">
            <a:avLst>
              <a:gd name="adj1" fmla="val 50000"/>
              <a:gd name="adj2" fmla="val 8556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4" name="Down Arrow 3"/>
          <p:cNvSpPr/>
          <p:nvPr/>
        </p:nvSpPr>
        <p:spPr>
          <a:xfrm rot="5400000">
            <a:off x="7420055" y="3533858"/>
            <a:ext cx="244494" cy="1374596"/>
          </a:xfrm>
          <a:prstGeom prst="downArrow">
            <a:avLst>
              <a:gd name="adj1" fmla="val 50000"/>
              <a:gd name="adj2" fmla="val 8556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ine 5"/>
          <p:cNvSpPr>
            <a:spLocks noChangeShapeType="1"/>
          </p:cNvSpPr>
          <p:nvPr/>
        </p:nvSpPr>
        <p:spPr bwMode="auto">
          <a:xfrm>
            <a:off x="425030" y="3733800"/>
            <a:ext cx="8427868"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4064380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F4B0C024-5621-45F4-A171-E3880142A8C7}" type="slidenum">
              <a:rPr lang="en-US" altLang="en-US" sz="1200" smtClean="0">
                <a:solidFill>
                  <a:srgbClr val="D6ECFF"/>
                </a:solidFill>
                <a:latin typeface="Arial" pitchFamily="34" charset="0"/>
              </a:rPr>
              <a:pPr eaLnBrk="1" hangingPunct="1">
                <a:spcBef>
                  <a:spcPct val="0"/>
                </a:spcBef>
                <a:buClrTx/>
                <a:buSzTx/>
                <a:buFontTx/>
                <a:buNone/>
              </a:pPr>
              <a:t>32</a:t>
            </a:fld>
            <a:endParaRPr lang="en-US" altLang="en-US" sz="1200" dirty="0">
              <a:solidFill>
                <a:srgbClr val="D6ECFF"/>
              </a:solidFill>
              <a:latin typeface="Arial" pitchFamily="34" charset="0"/>
            </a:endParaRPr>
          </a:p>
        </p:txBody>
      </p:sp>
      <p:sp>
        <p:nvSpPr>
          <p:cNvPr id="3" name="Round Diagonal Corner Rectangle 2"/>
          <p:cNvSpPr/>
          <p:nvPr/>
        </p:nvSpPr>
        <p:spPr>
          <a:xfrm>
            <a:off x="2438400" y="449262"/>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REAR REFLECTORS</a:t>
            </a:r>
          </a:p>
        </p:txBody>
      </p:sp>
      <p:sp>
        <p:nvSpPr>
          <p:cNvPr id="102405" name="Text Box 5"/>
          <p:cNvSpPr txBox="1">
            <a:spLocks noChangeArrowheads="1"/>
          </p:cNvSpPr>
          <p:nvPr/>
        </p:nvSpPr>
        <p:spPr bwMode="auto">
          <a:xfrm>
            <a:off x="685800" y="1454771"/>
            <a:ext cx="76962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8925" indent="-288925" eaLnBrk="0" hangingPunct="0">
              <a:spcBef>
                <a:spcPts val="700"/>
              </a:spcBef>
              <a:buClr>
                <a:schemeClr val="tx2"/>
              </a:buClr>
              <a:buSzPct val="95000"/>
              <a:buFont typeface="Wingdings" pitchFamily="2" charset="2"/>
              <a:buChar char=""/>
              <a:tabLst>
                <a:tab pos="292100" algn="l"/>
              </a:tabLst>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tabLst>
                <a:tab pos="292100" algn="l"/>
              </a:tabLst>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tabLst>
                <a:tab pos="292100" algn="l"/>
              </a:tabLst>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tabLst>
                <a:tab pos="292100" algn="l"/>
              </a:tabLst>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tabLst>
                <a:tab pos="292100" algn="l"/>
              </a:tabLst>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tabLst>
                <a:tab pos="292100" algn="l"/>
              </a:tabLst>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tabLst>
                <a:tab pos="292100" algn="l"/>
              </a:tabLst>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tabLst>
                <a:tab pos="292100" algn="l"/>
              </a:tabLst>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tabLst>
                <a:tab pos="292100" algn="l"/>
              </a:tabLst>
              <a:defRPr sz="2000">
                <a:solidFill>
                  <a:schemeClr val="tx1"/>
                </a:solidFill>
                <a:latin typeface="Corbel" pitchFamily="34" charset="0"/>
              </a:defRPr>
            </a:lvl9pPr>
          </a:lstStyle>
          <a:p>
            <a:pPr marL="0" indent="0" algn="ctr" eaLnBrk="1" hangingPunct="1">
              <a:spcBef>
                <a:spcPct val="0"/>
              </a:spcBef>
              <a:spcAft>
                <a:spcPct val="40000"/>
              </a:spcAft>
              <a:buClr>
                <a:srgbClr val="00B050"/>
              </a:buClr>
              <a:buSzTx/>
              <a:buNone/>
            </a:pPr>
            <a:r>
              <a:rPr lang="en-US" altLang="en-US" sz="2000" dirty="0">
                <a:latin typeface="Arial" pitchFamily="34" charset="0"/>
              </a:rPr>
              <a:t>2 required - </a:t>
            </a:r>
            <a:r>
              <a:rPr lang="en-US" altLang="en-US" sz="2000" b="1" dirty="0">
                <a:solidFill>
                  <a:srgbClr val="FF0000"/>
                </a:solidFill>
                <a:latin typeface="Arial" pitchFamily="34" charset="0"/>
              </a:rPr>
              <a:t>RED</a:t>
            </a:r>
            <a:r>
              <a:rPr lang="en-US" altLang="en-US" sz="2000" dirty="0">
                <a:solidFill>
                  <a:srgbClr val="66FF19"/>
                </a:solidFill>
                <a:latin typeface="Arial" pitchFamily="34" charset="0"/>
              </a:rPr>
              <a:t> </a:t>
            </a:r>
            <a:r>
              <a:rPr lang="en-US" altLang="en-US" sz="2000" dirty="0">
                <a:latin typeface="Arial" pitchFamily="34" charset="0"/>
              </a:rPr>
              <a:t>in color; height requirement:15”- 60” from the center of the reflector to the level ground</a:t>
            </a:r>
          </a:p>
          <a:p>
            <a:pPr marL="0" indent="0" algn="ctr" eaLnBrk="1" hangingPunct="1">
              <a:spcBef>
                <a:spcPct val="0"/>
              </a:spcBef>
              <a:spcAft>
                <a:spcPct val="40000"/>
              </a:spcAft>
              <a:buClr>
                <a:srgbClr val="00B050"/>
              </a:buClr>
              <a:buSzTx/>
              <a:buNone/>
            </a:pPr>
            <a:endParaRPr lang="en-US" altLang="en-US" sz="2000" dirty="0">
              <a:latin typeface="Arial" pitchFamily="34" charset="0"/>
            </a:endParaRPr>
          </a:p>
        </p:txBody>
      </p:sp>
      <p:sp>
        <p:nvSpPr>
          <p:cNvPr id="102408" name="Line 5"/>
          <p:cNvSpPr>
            <a:spLocks noChangeShapeType="1"/>
          </p:cNvSpPr>
          <p:nvPr/>
        </p:nvSpPr>
        <p:spPr bwMode="auto">
          <a:xfrm flipV="1">
            <a:off x="533400" y="2438400"/>
            <a:ext cx="80010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2" name="Picture 1"/>
          <p:cNvPicPr>
            <a:picLocks noChangeAspect="1"/>
          </p:cNvPicPr>
          <p:nvPr/>
        </p:nvPicPr>
        <p:blipFill>
          <a:blip r:embed="rId2"/>
          <a:stretch>
            <a:fillRect/>
          </a:stretch>
        </p:blipFill>
        <p:spPr>
          <a:xfrm>
            <a:off x="1676400" y="2743200"/>
            <a:ext cx="5818886" cy="3124200"/>
          </a:xfrm>
          <a:prstGeom prst="rect">
            <a:avLst/>
          </a:prstGeom>
        </p:spPr>
      </p:pic>
      <p:sp>
        <p:nvSpPr>
          <p:cNvPr id="4" name="Right Arrow 3"/>
          <p:cNvSpPr/>
          <p:nvPr/>
        </p:nvSpPr>
        <p:spPr>
          <a:xfrm rot="10800000">
            <a:off x="6934200" y="4495800"/>
            <a:ext cx="1447800" cy="457200"/>
          </a:xfrm>
          <a:prstGeom prst="rightArrow">
            <a:avLst>
              <a:gd name="adj1" fmla="val 34851"/>
              <a:gd name="adj2" fmla="val 6030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a:off x="649357" y="4515679"/>
            <a:ext cx="1371600" cy="457200"/>
          </a:xfrm>
          <a:prstGeom prst="rightArrow">
            <a:avLst>
              <a:gd name="adj1" fmla="val 34851"/>
              <a:gd name="adj2" fmla="val 6030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78BC8C55-09C1-4E3B-949D-6108DEA92D73}" type="slidenum">
              <a:rPr lang="en-US" altLang="en-US" sz="1200" smtClean="0">
                <a:solidFill>
                  <a:srgbClr val="D6ECFF"/>
                </a:solidFill>
                <a:latin typeface="Arial" pitchFamily="34" charset="0"/>
              </a:rPr>
              <a:pPr eaLnBrk="1" hangingPunct="1">
                <a:spcBef>
                  <a:spcPct val="0"/>
                </a:spcBef>
                <a:buClrTx/>
                <a:buSzTx/>
                <a:buFontTx/>
                <a:buNone/>
              </a:pPr>
              <a:t>33</a:t>
            </a:fld>
            <a:endParaRPr lang="en-US" altLang="en-US" sz="1200" dirty="0">
              <a:solidFill>
                <a:srgbClr val="D6ECFF"/>
              </a:solidFill>
              <a:latin typeface="Arial" pitchFamily="34" charset="0"/>
            </a:endParaRPr>
          </a:p>
        </p:txBody>
      </p:sp>
      <p:sp>
        <p:nvSpPr>
          <p:cNvPr id="3" name="Round Diagonal Corner Rectangle 2"/>
          <p:cNvSpPr/>
          <p:nvPr/>
        </p:nvSpPr>
        <p:spPr>
          <a:xfrm>
            <a:off x="2743200" y="204551"/>
            <a:ext cx="4457700" cy="8382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WINDOW TINTING</a:t>
            </a:r>
          </a:p>
        </p:txBody>
      </p:sp>
      <p:sp>
        <p:nvSpPr>
          <p:cNvPr id="80901" name="Text Box 5"/>
          <p:cNvSpPr txBox="1">
            <a:spLocks noChangeArrowheads="1"/>
          </p:cNvSpPr>
          <p:nvPr/>
        </p:nvSpPr>
        <p:spPr bwMode="auto">
          <a:xfrm>
            <a:off x="284018" y="1908012"/>
            <a:ext cx="850406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9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681038" indent="-223838" defTabSz="739775"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defTabSz="739775"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defTabSz="739775"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defTabSz="739775"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739775"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739775"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739775"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739775"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marL="342900" indent="-342900" eaLnBrk="1" hangingPunct="1">
              <a:spcBef>
                <a:spcPct val="0"/>
              </a:spcBef>
              <a:buClrTx/>
              <a:buSzTx/>
              <a:buFont typeface="Arial" panose="020B0604020202020204" pitchFamily="34" charset="0"/>
              <a:buChar char="•"/>
            </a:pPr>
            <a:r>
              <a:rPr lang="en-US" altLang="en-US" sz="2000" dirty="0">
                <a:latin typeface="Arial" pitchFamily="34" charset="0"/>
              </a:rPr>
              <a:t>Minimum percentage 25% light transmittance – below 25% fails</a:t>
            </a:r>
          </a:p>
          <a:p>
            <a:pPr marL="342900" indent="-342900" eaLnBrk="1" hangingPunct="1">
              <a:spcBef>
                <a:spcPct val="0"/>
              </a:spcBef>
              <a:buClrTx/>
              <a:buSzTx/>
              <a:buFont typeface="Arial" panose="020B0604020202020204" pitchFamily="34" charset="0"/>
              <a:buChar char="•"/>
            </a:pPr>
            <a:r>
              <a:rPr lang="en-US" altLang="en-US" sz="2000" dirty="0">
                <a:latin typeface="Arial" pitchFamily="34" charset="0"/>
              </a:rPr>
              <a:t>Inspect FRONT driver/passenger’ windows only</a:t>
            </a:r>
          </a:p>
          <a:p>
            <a:pPr marL="342900" indent="-342900" eaLnBrk="1" hangingPunct="1">
              <a:spcBef>
                <a:spcPct val="0"/>
              </a:spcBef>
              <a:buClrTx/>
              <a:buSzTx/>
              <a:buFont typeface="Arial" panose="020B0604020202020204" pitchFamily="34" charset="0"/>
              <a:buChar char="•"/>
            </a:pPr>
            <a:r>
              <a:rPr lang="en-US" altLang="en-US" sz="2000" dirty="0">
                <a:latin typeface="Arial" pitchFamily="34" charset="0"/>
              </a:rPr>
              <a:t>Windshield brow cannot extend downward beyond the AS-1 line or more than five (5) inches from the top of the windshield on vehicles without an AS-1 line.  Measurement shall be taken from inside the windshield.</a:t>
            </a:r>
          </a:p>
          <a:p>
            <a:pPr marL="342900" indent="-342900" eaLnBrk="1" hangingPunct="1">
              <a:spcBef>
                <a:spcPct val="0"/>
              </a:spcBef>
              <a:buClrTx/>
              <a:buSzTx/>
              <a:buFont typeface="Arial" panose="020B0604020202020204" pitchFamily="34" charset="0"/>
              <a:buChar char="•"/>
            </a:pPr>
            <a:r>
              <a:rPr lang="en-US" altLang="en-US" sz="2000" dirty="0">
                <a:latin typeface="Arial" pitchFamily="34" charset="0"/>
              </a:rPr>
              <a:t>No </a:t>
            </a:r>
            <a:r>
              <a:rPr lang="en-US" altLang="en-US" sz="2000" b="1" dirty="0">
                <a:solidFill>
                  <a:srgbClr val="FF0000"/>
                </a:solidFill>
                <a:latin typeface="Arial" pitchFamily="34" charset="0"/>
              </a:rPr>
              <a:t>RED</a:t>
            </a:r>
            <a:r>
              <a:rPr lang="en-US" altLang="en-US" sz="2000" dirty="0">
                <a:latin typeface="Arial" pitchFamily="34" charset="0"/>
              </a:rPr>
              <a:t>, </a:t>
            </a:r>
            <a:r>
              <a:rPr lang="en-US" altLang="en-US" sz="2000" b="1" dirty="0">
                <a:solidFill>
                  <a:schemeClr val="accent4">
                    <a:lumMod val="75000"/>
                  </a:schemeClr>
                </a:solidFill>
                <a:latin typeface="Arial" pitchFamily="34" charset="0"/>
              </a:rPr>
              <a:t>BLUE</a:t>
            </a:r>
            <a:r>
              <a:rPr lang="en-US" altLang="en-US" sz="2000" dirty="0">
                <a:latin typeface="Arial" pitchFamily="34" charset="0"/>
              </a:rPr>
              <a:t>, </a:t>
            </a:r>
            <a:r>
              <a:rPr lang="en-US" altLang="en-US" sz="2000" b="1" dirty="0">
                <a:solidFill>
                  <a:srgbClr val="FFFF00"/>
                </a:solidFill>
                <a:latin typeface="Arial" pitchFamily="34" charset="0"/>
              </a:rPr>
              <a:t>AMBER</a:t>
            </a:r>
            <a:r>
              <a:rPr lang="en-US" altLang="en-US" sz="2000" dirty="0">
                <a:latin typeface="Arial" pitchFamily="34" charset="0"/>
              </a:rPr>
              <a:t>, or reflective type</a:t>
            </a:r>
          </a:p>
          <a:p>
            <a:pPr marL="342900" indent="-342900" eaLnBrk="1" hangingPunct="1">
              <a:spcBef>
                <a:spcPct val="0"/>
              </a:spcBef>
              <a:buClrTx/>
              <a:buSzTx/>
              <a:buFont typeface="Arial" panose="020B0604020202020204" pitchFamily="34" charset="0"/>
              <a:buChar char="•"/>
            </a:pPr>
            <a:endParaRPr lang="en-US" altLang="en-US" sz="2000" dirty="0">
              <a:latin typeface="Arial" pitchFamily="34"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1602" b="21939"/>
          <a:stretch/>
        </p:blipFill>
        <p:spPr>
          <a:xfrm>
            <a:off x="459728" y="4183027"/>
            <a:ext cx="4879265" cy="2484437"/>
          </a:xfrm>
          <a:prstGeom prst="rect">
            <a:avLst/>
          </a:prstGeom>
          <a:ln w="38100">
            <a:solidFill>
              <a:srgbClr val="00B050"/>
            </a:solidFill>
          </a:ln>
        </p:spPr>
      </p:pic>
      <p:grpSp>
        <p:nvGrpSpPr>
          <p:cNvPr id="9" name="Group 8"/>
          <p:cNvGrpSpPr/>
          <p:nvPr/>
        </p:nvGrpSpPr>
        <p:grpSpPr>
          <a:xfrm>
            <a:off x="5562600" y="4196383"/>
            <a:ext cx="3048000" cy="2499701"/>
            <a:chOff x="704850" y="3994036"/>
            <a:chExt cx="2857500" cy="2381250"/>
          </a:xfrm>
        </p:grpSpPr>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3994036"/>
              <a:ext cx="2857500" cy="2381250"/>
            </a:xfrm>
            <a:prstGeom prst="rect">
              <a:avLst/>
            </a:prstGeom>
            <a:noFill/>
            <a:ln w="38100">
              <a:solidFill>
                <a:srgbClr val="33CC33"/>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p:cNvSpPr/>
            <p:nvPr/>
          </p:nvSpPr>
          <p:spPr>
            <a:xfrm rot="455454">
              <a:off x="1532757" y="4788649"/>
              <a:ext cx="1398620" cy="225360"/>
            </a:xfrm>
            <a:prstGeom prst="rect">
              <a:avLst/>
            </a:prstGeom>
            <a:solidFill>
              <a:srgbClr val="1313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Line 5"/>
          <p:cNvSpPr>
            <a:spLocks noChangeShapeType="1"/>
          </p:cNvSpPr>
          <p:nvPr/>
        </p:nvSpPr>
        <p:spPr bwMode="auto">
          <a:xfrm>
            <a:off x="297873" y="1794848"/>
            <a:ext cx="8427868"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3" name="TextBox 12">
            <a:extLst>
              <a:ext uri="{FF2B5EF4-FFF2-40B4-BE49-F238E27FC236}">
                <a16:creationId xmlns:a16="http://schemas.microsoft.com/office/drawing/2014/main" id="{59457CE6-84EF-45FE-BFD0-C209D94D68E7}"/>
              </a:ext>
            </a:extLst>
          </p:cNvPr>
          <p:cNvSpPr txBox="1"/>
          <p:nvPr/>
        </p:nvSpPr>
        <p:spPr>
          <a:xfrm>
            <a:off x="284018" y="1086962"/>
            <a:ext cx="8783782" cy="707886"/>
          </a:xfrm>
          <a:prstGeom prst="rect">
            <a:avLst/>
          </a:prstGeom>
          <a:noFill/>
        </p:spPr>
        <p:txBody>
          <a:bodyPr wrap="square">
            <a:spAutoFit/>
          </a:bodyPr>
          <a:lstStyle/>
          <a:p>
            <a:r>
              <a:rPr lang="en-US" sz="2000" dirty="0"/>
              <a:t>All vehicles that have applied window coating, tinting, or sun screening on the windows must be inspected.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7BA8FF7E-1EBC-47CC-B888-23D84BE56681}" type="slidenum">
              <a:rPr lang="en-US" altLang="en-US" sz="1200" smtClean="0">
                <a:solidFill>
                  <a:srgbClr val="D6ECFF"/>
                </a:solidFill>
                <a:latin typeface="Arial" pitchFamily="34" charset="0"/>
              </a:rPr>
              <a:pPr eaLnBrk="1" hangingPunct="1">
                <a:spcBef>
                  <a:spcPct val="0"/>
                </a:spcBef>
                <a:buClrTx/>
                <a:buSzTx/>
                <a:buFontTx/>
                <a:buNone/>
              </a:pPr>
              <a:t>34</a:t>
            </a:fld>
            <a:endParaRPr lang="en-US" altLang="en-US" sz="1200" dirty="0">
              <a:solidFill>
                <a:srgbClr val="D6ECFF"/>
              </a:solidFill>
              <a:latin typeface="Arial" pitchFamily="34" charset="0"/>
            </a:endParaRPr>
          </a:p>
        </p:txBody>
      </p:sp>
      <p:sp>
        <p:nvSpPr>
          <p:cNvPr id="3" name="Round Diagonal Corner Rectangle 2"/>
          <p:cNvSpPr/>
          <p:nvPr/>
        </p:nvSpPr>
        <p:spPr>
          <a:xfrm>
            <a:off x="2514600" y="228600"/>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WINDOW TINT</a:t>
            </a:r>
          </a:p>
        </p:txBody>
      </p:sp>
      <p:pic>
        <p:nvPicPr>
          <p:cNvPr id="768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1" y="1143000"/>
            <a:ext cx="8708586" cy="50292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90844" y="1447800"/>
            <a:ext cx="1915226" cy="707886"/>
          </a:xfrm>
          <a:prstGeom prst="rect">
            <a:avLst/>
          </a:prstGeom>
          <a:solidFill>
            <a:schemeClr val="tx1"/>
          </a:solidFill>
        </p:spPr>
        <p:txBody>
          <a:bodyPr wrap="square" rtlCol="0">
            <a:spAutoFit/>
          </a:bodyPr>
          <a:lstStyle/>
          <a:p>
            <a:r>
              <a:rPr lang="en-US" sz="2000" dirty="0">
                <a:solidFill>
                  <a:srgbClr val="E416BD"/>
                </a:solidFill>
                <a:latin typeface="Britannic Bold" panose="020B0903060703020204" pitchFamily="34" charset="0"/>
              </a:rPr>
              <a:t>Rear</a:t>
            </a:r>
          </a:p>
          <a:p>
            <a:r>
              <a:rPr lang="en-US" sz="2000" dirty="0">
                <a:solidFill>
                  <a:srgbClr val="E416BD"/>
                </a:solidFill>
                <a:latin typeface="Britannic Bold" panose="020B0903060703020204" pitchFamily="34" charset="0"/>
              </a:rPr>
              <a:t>Window</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8C4FBEDE-9594-4A88-8A38-07C5DE450071}" type="slidenum">
              <a:rPr lang="en-US" altLang="en-US" sz="1200" smtClean="0">
                <a:solidFill>
                  <a:srgbClr val="D6ECFF"/>
                </a:solidFill>
                <a:latin typeface="Arial" pitchFamily="34" charset="0"/>
              </a:rPr>
              <a:pPr eaLnBrk="1" hangingPunct="1">
                <a:spcBef>
                  <a:spcPct val="0"/>
                </a:spcBef>
                <a:buClrTx/>
                <a:buSzTx/>
                <a:buFontTx/>
                <a:buNone/>
              </a:pPr>
              <a:t>35</a:t>
            </a:fld>
            <a:endParaRPr lang="en-US" altLang="en-US" sz="1200" dirty="0">
              <a:solidFill>
                <a:srgbClr val="D6ECFF"/>
              </a:solidFill>
              <a:latin typeface="Arial" pitchFamily="34" charset="0"/>
            </a:endParaRPr>
          </a:p>
        </p:txBody>
      </p:sp>
      <p:sp>
        <p:nvSpPr>
          <p:cNvPr id="3" name="Round Diagonal Corner Rectangle 2"/>
          <p:cNvSpPr/>
          <p:nvPr/>
        </p:nvSpPr>
        <p:spPr>
          <a:xfrm>
            <a:off x="2444951" y="457200"/>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FUEL CAP</a:t>
            </a:r>
          </a:p>
        </p:txBody>
      </p:sp>
      <p:sp>
        <p:nvSpPr>
          <p:cNvPr id="115717" name="Text Box 3"/>
          <p:cNvSpPr txBox="1">
            <a:spLocks noChangeArrowheads="1"/>
          </p:cNvSpPr>
          <p:nvPr/>
        </p:nvSpPr>
        <p:spPr bwMode="auto">
          <a:xfrm>
            <a:off x="644349" y="1090880"/>
            <a:ext cx="781385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50000"/>
              </a:spcAft>
              <a:buClrTx/>
              <a:buSzTx/>
              <a:buFontTx/>
              <a:buNone/>
            </a:pPr>
            <a:r>
              <a:rPr lang="en-US" sz="2000" dirty="0">
                <a:effectLst/>
                <a:latin typeface="Arial" panose="020B0604020202020204" pitchFamily="34" charset="0"/>
                <a:ea typeface="Calibri" panose="020F0502020204030204" pitchFamily="34" charset="0"/>
                <a:cs typeface="Arial" panose="020B0604020202020204" pitchFamily="34" charset="0"/>
              </a:rPr>
              <a:t>Every gasoline-powered vehicle from 2-24 model years old will be checked for the presence of and tested with a Department approved “Gas Cap Testing Device” to determine if the gas cap is defective.</a:t>
            </a:r>
            <a:endParaRPr lang="en-US" altLang="en-US" sz="2000" dirty="0">
              <a:latin typeface="Arial" panose="020B0604020202020204" pitchFamily="34" charset="0"/>
              <a:cs typeface="Arial" panose="020B0604020202020204" pitchFamily="34" charset="0"/>
            </a:endParaRPr>
          </a:p>
        </p:txBody>
      </p:sp>
      <p:sp>
        <p:nvSpPr>
          <p:cNvPr id="115719" name="Text Box 8"/>
          <p:cNvSpPr txBox="1">
            <a:spLocks noChangeArrowheads="1"/>
          </p:cNvSpPr>
          <p:nvPr/>
        </p:nvSpPr>
        <p:spPr bwMode="auto">
          <a:xfrm>
            <a:off x="3530085" y="2641432"/>
            <a:ext cx="5430003" cy="37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Exempted Vehicles:</a:t>
            </a:r>
          </a:p>
          <a:p>
            <a:pPr lvl="1" eaLnBrk="1" hangingPunct="1">
              <a:spcBef>
                <a:spcPct val="0"/>
              </a:spcBef>
              <a:spcAft>
                <a:spcPct val="50000"/>
              </a:spcAft>
              <a:buClr>
                <a:schemeClr val="tx1"/>
              </a:buClr>
              <a:buSzTx/>
              <a:buFont typeface="Arial" panose="020B0604020202020204" pitchFamily="34" charset="0"/>
              <a:buChar char="●"/>
            </a:pPr>
            <a:r>
              <a:rPr lang="en-US" altLang="en-US" sz="1800" dirty="0">
                <a:latin typeface="Arial" pitchFamily="34" charset="0"/>
              </a:rPr>
              <a:t>Slow-moving vehicles </a:t>
            </a:r>
          </a:p>
          <a:p>
            <a:pPr lvl="1" eaLnBrk="1" hangingPunct="1">
              <a:spcBef>
                <a:spcPct val="0"/>
              </a:spcBef>
              <a:spcAft>
                <a:spcPct val="50000"/>
              </a:spcAft>
              <a:buClr>
                <a:schemeClr val="tx1"/>
              </a:buClr>
              <a:buSzTx/>
              <a:buFont typeface="Arial" panose="020B0604020202020204" pitchFamily="34" charset="0"/>
              <a:buChar char="●"/>
            </a:pPr>
            <a:r>
              <a:rPr lang="en-US" altLang="en-US" sz="1800" dirty="0">
                <a:latin typeface="Arial" pitchFamily="34" charset="0"/>
              </a:rPr>
              <a:t>Motorcycles </a:t>
            </a:r>
          </a:p>
          <a:p>
            <a:pPr lvl="1" eaLnBrk="1" hangingPunct="1">
              <a:spcBef>
                <a:spcPct val="0"/>
              </a:spcBef>
              <a:spcAft>
                <a:spcPct val="50000"/>
              </a:spcAft>
              <a:buClr>
                <a:schemeClr val="tx1"/>
              </a:buClr>
              <a:buSzTx/>
              <a:buFont typeface="Arial" panose="020B0604020202020204" pitchFamily="34" charset="0"/>
              <a:buChar char="●"/>
            </a:pPr>
            <a:r>
              <a:rPr lang="en-US" altLang="en-US" sz="1800" dirty="0">
                <a:latin typeface="Arial" pitchFamily="34" charset="0"/>
              </a:rPr>
              <a:t>Vehicles operated exclusively by a fuel other than gasoline </a:t>
            </a:r>
          </a:p>
          <a:p>
            <a:pPr lvl="1" eaLnBrk="1" hangingPunct="1">
              <a:spcBef>
                <a:spcPct val="0"/>
              </a:spcBef>
              <a:spcAft>
                <a:spcPct val="50000"/>
              </a:spcAft>
              <a:buClr>
                <a:schemeClr val="tx1"/>
              </a:buClr>
              <a:buSzTx/>
              <a:buFont typeface="Arial" panose="020B0604020202020204" pitchFamily="34" charset="0"/>
              <a:buChar char="●"/>
            </a:pPr>
            <a:r>
              <a:rPr lang="en-US" altLang="en-US" sz="1800" dirty="0">
                <a:latin typeface="Arial" pitchFamily="34" charset="0"/>
              </a:rPr>
              <a:t>Vehicles newer than 2 years old and older than 24 years old</a:t>
            </a:r>
          </a:p>
          <a:p>
            <a:pPr lvl="1" eaLnBrk="1" hangingPunct="1">
              <a:spcBef>
                <a:spcPct val="0"/>
              </a:spcBef>
              <a:spcAft>
                <a:spcPct val="50000"/>
              </a:spcAft>
              <a:buClr>
                <a:schemeClr val="tx1"/>
              </a:buClr>
              <a:buSzTx/>
              <a:buFont typeface="Arial" panose="020B0604020202020204" pitchFamily="34" charset="0"/>
              <a:buChar char="●"/>
            </a:pPr>
            <a:r>
              <a:rPr lang="en-US" altLang="en-US" sz="1800" dirty="0">
                <a:latin typeface="Arial" pitchFamily="34" charset="0"/>
              </a:rPr>
              <a:t>Vehicles manufactured with a cap-less fuel system.</a:t>
            </a:r>
          </a:p>
          <a:p>
            <a:pPr eaLnBrk="1" hangingPunct="1">
              <a:spcBef>
                <a:spcPct val="0"/>
              </a:spcBef>
              <a:spcAft>
                <a:spcPct val="50000"/>
              </a:spcAft>
              <a:buClr>
                <a:schemeClr val="tx1"/>
              </a:buClr>
              <a:buSzTx/>
              <a:buFont typeface="Arial" panose="020B0604020202020204" pitchFamily="34" charset="0"/>
              <a:buChar char="●"/>
            </a:pPr>
            <a:endParaRPr lang="en-US" altLang="en-US" sz="2000" dirty="0">
              <a:latin typeface="Arial" pitchFamily="34" charset="0"/>
            </a:endParaRPr>
          </a:p>
        </p:txBody>
      </p:sp>
      <p:sp>
        <p:nvSpPr>
          <p:cNvPr id="115720" name="Line 5"/>
          <p:cNvSpPr>
            <a:spLocks noChangeShapeType="1"/>
          </p:cNvSpPr>
          <p:nvPr/>
        </p:nvSpPr>
        <p:spPr bwMode="auto">
          <a:xfrm>
            <a:off x="381000" y="2438400"/>
            <a:ext cx="8382000" cy="0"/>
          </a:xfrm>
          <a:prstGeom prst="line">
            <a:avLst/>
          </a:prstGeom>
          <a:noFill/>
          <a:ln w="38100">
            <a:solidFill>
              <a:srgbClr val="00B05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dirty="0"/>
          </a:p>
        </p:txBody>
      </p:sp>
      <p:pic>
        <p:nvPicPr>
          <p:cNvPr id="434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2860358" cy="3352800"/>
          </a:xfrm>
          <a:prstGeom prst="rect">
            <a:avLst/>
          </a:prstGeom>
          <a:solidFill>
            <a:schemeClr val="bg1"/>
          </a:solidFill>
          <a:ln w="38100">
            <a:solidFill>
              <a:srgbClr val="00B050"/>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963" y="3810000"/>
            <a:ext cx="2468563"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810000"/>
            <a:ext cx="2468563"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418" y="3810000"/>
            <a:ext cx="2468563"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E580FFA3-33A0-4EB3-B99E-C9A3201B8970}" type="slidenum">
              <a:rPr lang="en-US" altLang="en-US" sz="1200" smtClean="0">
                <a:solidFill>
                  <a:srgbClr val="D6ECFF"/>
                </a:solidFill>
                <a:latin typeface="Arial" pitchFamily="34" charset="0"/>
              </a:rPr>
              <a:pPr eaLnBrk="1" hangingPunct="1">
                <a:spcBef>
                  <a:spcPct val="0"/>
                </a:spcBef>
                <a:buClrTx/>
                <a:buSzTx/>
                <a:buFontTx/>
                <a:buNone/>
              </a:pPr>
              <a:t>36</a:t>
            </a:fld>
            <a:endParaRPr lang="en-US" altLang="en-US" sz="1200" dirty="0">
              <a:solidFill>
                <a:srgbClr val="D6ECFF"/>
              </a:solidFill>
              <a:latin typeface="Arial" pitchFamily="34" charset="0"/>
            </a:endParaRPr>
          </a:p>
        </p:txBody>
      </p:sp>
      <p:sp>
        <p:nvSpPr>
          <p:cNvPr id="3" name="Rectangle 2"/>
          <p:cNvSpPr txBox="1">
            <a:spLocks noChangeArrowheads="1"/>
          </p:cNvSpPr>
          <p:nvPr/>
        </p:nvSpPr>
        <p:spPr>
          <a:xfrm>
            <a:off x="609600" y="1981200"/>
            <a:ext cx="7772400" cy="1295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fontAlgn="auto">
              <a:spcBef>
                <a:spcPts val="11400"/>
              </a:spcBef>
              <a:spcAft>
                <a:spcPts val="0"/>
              </a:spcAft>
              <a:defRPr/>
            </a:pPr>
            <a:r>
              <a:rPr lang="en-US" altLang="en-US" sz="4800" b="1" u="sng" dirty="0">
                <a:solidFill>
                  <a:schemeClr val="tx1"/>
                </a:solidFill>
                <a:latin typeface="Arial" panose="020B0604020202020204" pitchFamily="34" charset="0"/>
                <a:cs typeface="Arial" panose="020B0604020202020204" pitchFamily="34" charset="0"/>
              </a:rPr>
              <a:t>UNDER THE VEHICLE</a:t>
            </a:r>
            <a:br>
              <a:rPr lang="en-US" altLang="en-US" sz="2000" b="1" u="sng" dirty="0">
                <a:solidFill>
                  <a:schemeClr val="tx1"/>
                </a:solidFill>
                <a:latin typeface="Arial" panose="020B0604020202020204" pitchFamily="34" charset="0"/>
                <a:cs typeface="Arial" panose="020B0604020202020204" pitchFamily="34" charset="0"/>
              </a:rPr>
            </a:br>
            <a:r>
              <a:rPr lang="en-US" altLang="en-US" sz="2000" spc="0" dirty="0">
                <a:solidFill>
                  <a:schemeClr val="tx1"/>
                </a:solidFill>
                <a:latin typeface="Arial" panose="020B0604020202020204" pitchFamily="34" charset="0"/>
                <a:cs typeface="Arial" panose="020B0604020202020204" pitchFamily="34" charset="0"/>
              </a:rPr>
              <a:t> </a:t>
            </a:r>
            <a:r>
              <a:rPr lang="en-US" altLang="en-US" sz="2000" spc="0" dirty="0">
                <a:solidFill>
                  <a:schemeClr val="tx1"/>
                </a:solidFill>
                <a:latin typeface="Arial" pitchFamily="34" charset="0"/>
                <a:ea typeface="+mn-ea"/>
                <a:cs typeface="+mn-cs"/>
              </a:rPr>
              <a:t>An Inspector should inspect the following items </a:t>
            </a:r>
          </a:p>
        </p:txBody>
      </p:sp>
      <p:sp>
        <p:nvSpPr>
          <p:cNvPr id="11" name="TextBox 10">
            <a:hlinkClick r:id="rId3" action="ppaction://hlinksldjump"/>
          </p:cNvPr>
          <p:cNvSpPr txBox="1"/>
          <p:nvPr/>
        </p:nvSpPr>
        <p:spPr>
          <a:xfrm>
            <a:off x="3684144" y="3981450"/>
            <a:ext cx="1905000" cy="830997"/>
          </a:xfrm>
          <a:prstGeom prst="rect">
            <a:avLst/>
          </a:prstGeom>
          <a:noFill/>
        </p:spPr>
        <p:txBody>
          <a:bodyPr wrap="square" rtlCol="0">
            <a:spAutoFit/>
          </a:bodyPr>
          <a:lstStyle/>
          <a:p>
            <a:pPr algn="ctr"/>
            <a:r>
              <a:rPr lang="en-US" sz="2400" b="1" dirty="0">
                <a:solidFill>
                  <a:schemeClr val="bg1"/>
                </a:solidFill>
              </a:rPr>
              <a:t>Parking Brake</a:t>
            </a:r>
          </a:p>
        </p:txBody>
      </p:sp>
      <p:sp>
        <p:nvSpPr>
          <p:cNvPr id="16" name="TextBox 15">
            <a:hlinkClick r:id="rId4" action="ppaction://hlinksldjump"/>
          </p:cNvPr>
          <p:cNvSpPr txBox="1"/>
          <p:nvPr/>
        </p:nvSpPr>
        <p:spPr>
          <a:xfrm>
            <a:off x="6152707" y="3945080"/>
            <a:ext cx="1905000" cy="830997"/>
          </a:xfrm>
          <a:prstGeom prst="rect">
            <a:avLst/>
          </a:prstGeom>
          <a:noFill/>
        </p:spPr>
        <p:txBody>
          <a:bodyPr wrap="square" rtlCol="0">
            <a:spAutoFit/>
          </a:bodyPr>
          <a:lstStyle/>
          <a:p>
            <a:pPr algn="ctr"/>
            <a:r>
              <a:rPr lang="en-US" sz="2400" b="1" dirty="0">
                <a:solidFill>
                  <a:schemeClr val="bg1"/>
                </a:solidFill>
              </a:rPr>
              <a:t>Exhaust System</a:t>
            </a:r>
          </a:p>
        </p:txBody>
      </p:sp>
      <p:sp>
        <p:nvSpPr>
          <p:cNvPr id="17" name="TextBox 16">
            <a:hlinkClick r:id="rId5" action="ppaction://hlinksldjump"/>
          </p:cNvPr>
          <p:cNvSpPr txBox="1"/>
          <p:nvPr/>
        </p:nvSpPr>
        <p:spPr>
          <a:xfrm>
            <a:off x="952658" y="3981449"/>
            <a:ext cx="1905000" cy="830997"/>
          </a:xfrm>
          <a:prstGeom prst="rect">
            <a:avLst/>
          </a:prstGeom>
          <a:noFill/>
        </p:spPr>
        <p:txBody>
          <a:bodyPr wrap="square" rtlCol="0">
            <a:spAutoFit/>
          </a:bodyPr>
          <a:lstStyle/>
          <a:p>
            <a:pPr algn="ctr"/>
            <a:r>
              <a:rPr lang="en-US" sz="2400" b="1" dirty="0">
                <a:solidFill>
                  <a:schemeClr val="bg1"/>
                </a:solidFill>
              </a:rPr>
              <a:t>Service</a:t>
            </a:r>
          </a:p>
          <a:p>
            <a:pPr algn="ctr"/>
            <a:r>
              <a:rPr lang="en-US" sz="2400" b="1" dirty="0">
                <a:solidFill>
                  <a:schemeClr val="bg1"/>
                </a:solidFill>
              </a:rPr>
              <a:t>Brake</a:t>
            </a:r>
          </a:p>
        </p:txBody>
      </p:sp>
      <p:sp>
        <p:nvSpPr>
          <p:cNvPr id="10" name="Oval 9"/>
          <p:cNvSpPr/>
          <p:nvPr/>
        </p:nvSpPr>
        <p:spPr>
          <a:xfrm>
            <a:off x="457200" y="371476"/>
            <a:ext cx="1219200" cy="1143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Arial Black" panose="020B0A04020102020204" pitchFamily="34" charset="0"/>
              </a:rPr>
              <a:t>4</a:t>
            </a:r>
            <a:endParaRPr lang="en-US" dirty="0">
              <a:latin typeface="Arial Black" panose="020B0A040201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A378B4DF-7605-4C78-99DB-4E05D804DA3A}" type="slidenum">
              <a:rPr lang="en-US" altLang="en-US" sz="1200" smtClean="0">
                <a:solidFill>
                  <a:srgbClr val="D6ECFF"/>
                </a:solidFill>
                <a:latin typeface="Arial" pitchFamily="34" charset="0"/>
              </a:rPr>
              <a:pPr eaLnBrk="1" hangingPunct="1">
                <a:spcBef>
                  <a:spcPct val="0"/>
                </a:spcBef>
                <a:buClrTx/>
                <a:buSzTx/>
                <a:buFontTx/>
                <a:buNone/>
              </a:pPr>
              <a:t>37</a:t>
            </a:fld>
            <a:endParaRPr lang="en-US" altLang="en-US" sz="1200" dirty="0">
              <a:solidFill>
                <a:srgbClr val="D6ECFF"/>
              </a:solidFill>
              <a:latin typeface="Arial" pitchFamily="34" charset="0"/>
            </a:endParaRPr>
          </a:p>
        </p:txBody>
      </p:sp>
      <p:sp>
        <p:nvSpPr>
          <p:cNvPr id="3" name="Round Diagonal Corner Rectangle 2"/>
          <p:cNvSpPr/>
          <p:nvPr/>
        </p:nvSpPr>
        <p:spPr>
          <a:xfrm>
            <a:off x="2743200" y="542571"/>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SERVICE BRAKE </a:t>
            </a:r>
          </a:p>
        </p:txBody>
      </p:sp>
      <p:sp>
        <p:nvSpPr>
          <p:cNvPr id="131077" name="Text Box 27"/>
          <p:cNvSpPr txBox="1">
            <a:spLocks noChangeArrowheads="1"/>
          </p:cNvSpPr>
          <p:nvPr/>
        </p:nvSpPr>
        <p:spPr bwMode="auto">
          <a:xfrm>
            <a:off x="661756" y="1600200"/>
            <a:ext cx="67296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
                <a:schemeClr val="tx1"/>
              </a:buClr>
              <a:buSzTx/>
              <a:buFont typeface="Arial" panose="020B0604020202020204" pitchFamily="34" charset="0"/>
              <a:buChar char="●"/>
            </a:pPr>
            <a:r>
              <a:rPr lang="en-US" altLang="en-US" sz="2000" dirty="0">
                <a:latin typeface="Arial" pitchFamily="34" charset="0"/>
              </a:rPr>
              <a:t>Check brake lines/hose for leaks and condition</a:t>
            </a:r>
          </a:p>
        </p:txBody>
      </p:sp>
      <p:pic>
        <p:nvPicPr>
          <p:cNvPr id="501762" name="Picture 2" descr="Image result for rear shock mount"/>
          <p:cNvPicPr>
            <a:picLocks noChangeAspect="1" noChangeArrowheads="1"/>
          </p:cNvPicPr>
          <p:nvPr/>
        </p:nvPicPr>
        <p:blipFill rotWithShape="1">
          <a:blip r:embed="rId2">
            <a:extLst>
              <a:ext uri="{28A0092B-C50C-407E-A947-70E740481C1C}">
                <a14:useLocalDpi xmlns:a14="http://schemas.microsoft.com/office/drawing/2010/main" val="0"/>
              </a:ext>
            </a:extLst>
          </a:blip>
          <a:srcRect l="25420" r="12898" b="11620"/>
          <a:stretch/>
        </p:blipFill>
        <p:spPr bwMode="auto">
          <a:xfrm>
            <a:off x="357718" y="2901052"/>
            <a:ext cx="4024348" cy="2986712"/>
          </a:xfrm>
          <a:prstGeom prst="rect">
            <a:avLst/>
          </a:prstGeom>
          <a:solidFill>
            <a:schemeClr val="bg1"/>
          </a:solidFill>
          <a:ln w="41275">
            <a:solidFill>
              <a:srgbClr val="33CC33"/>
            </a:solid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652" y="2901052"/>
            <a:ext cx="4251468" cy="2986712"/>
          </a:xfrm>
          <a:prstGeom prst="rect">
            <a:avLst/>
          </a:prstGeom>
          <a:ln w="41275">
            <a:solidFill>
              <a:srgbClr val="33CC33"/>
            </a:solidFill>
          </a:ln>
        </p:spPr>
      </p:pic>
      <p:sp>
        <p:nvSpPr>
          <p:cNvPr id="7" name="Line 5"/>
          <p:cNvSpPr>
            <a:spLocks noChangeShapeType="1"/>
          </p:cNvSpPr>
          <p:nvPr/>
        </p:nvSpPr>
        <p:spPr bwMode="auto">
          <a:xfrm>
            <a:off x="395252" y="2438400"/>
            <a:ext cx="8427868"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A378B4DF-7605-4C78-99DB-4E05D804DA3A}" type="slidenum">
              <a:rPr lang="en-US" altLang="en-US" sz="1200" smtClean="0">
                <a:solidFill>
                  <a:srgbClr val="D6ECFF"/>
                </a:solidFill>
                <a:latin typeface="Arial" pitchFamily="34" charset="0"/>
              </a:rPr>
              <a:pPr eaLnBrk="1" hangingPunct="1">
                <a:spcBef>
                  <a:spcPct val="0"/>
                </a:spcBef>
                <a:buClrTx/>
                <a:buSzTx/>
                <a:buFontTx/>
                <a:buNone/>
              </a:pPr>
              <a:t>38</a:t>
            </a:fld>
            <a:endParaRPr lang="en-US" altLang="en-US" sz="1200" dirty="0">
              <a:solidFill>
                <a:srgbClr val="D6ECFF"/>
              </a:solidFill>
              <a:latin typeface="Arial" pitchFamily="34" charset="0"/>
            </a:endParaRPr>
          </a:p>
        </p:txBody>
      </p:sp>
      <p:sp>
        <p:nvSpPr>
          <p:cNvPr id="3" name="Round Diagonal Corner Rectangle 2"/>
          <p:cNvSpPr/>
          <p:nvPr/>
        </p:nvSpPr>
        <p:spPr>
          <a:xfrm>
            <a:off x="2792935" y="152400"/>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PARKING BRAKE </a:t>
            </a:r>
          </a:p>
        </p:txBody>
      </p:sp>
      <p:sp>
        <p:nvSpPr>
          <p:cNvPr id="131077" name="Text Box 27"/>
          <p:cNvSpPr txBox="1">
            <a:spLocks noChangeArrowheads="1"/>
          </p:cNvSpPr>
          <p:nvPr/>
        </p:nvSpPr>
        <p:spPr bwMode="auto">
          <a:xfrm>
            <a:off x="457200" y="5142818"/>
            <a:ext cx="82296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
                <a:schemeClr val="tx1"/>
              </a:buClr>
              <a:buSzTx/>
              <a:buFont typeface="Arial" panose="020B0604020202020204" pitchFamily="34" charset="0"/>
              <a:buChar char="●"/>
            </a:pPr>
            <a:r>
              <a:rPr lang="en-US" altLang="en-US" sz="2000" dirty="0">
                <a:latin typeface="Arial" pitchFamily="34" charset="0"/>
              </a:rPr>
              <a:t>Missing parts, broken, badly worn, or not operating properly.</a:t>
            </a:r>
          </a:p>
          <a:p>
            <a:pPr eaLnBrk="1" hangingPunct="1">
              <a:spcBef>
                <a:spcPct val="50000"/>
              </a:spcBef>
              <a:buClr>
                <a:schemeClr val="tx1"/>
              </a:buClr>
              <a:buSzTx/>
              <a:buFont typeface="Arial" panose="020B0604020202020204" pitchFamily="34" charset="0"/>
              <a:buChar char="●"/>
            </a:pPr>
            <a:r>
              <a:rPr lang="en-US" altLang="en-US" sz="2000" dirty="0">
                <a:latin typeface="Arial" pitchFamily="34" charset="0"/>
              </a:rPr>
              <a:t>Pull cables that are badly stretched, frayed, or not working properly.</a:t>
            </a:r>
          </a:p>
        </p:txBody>
      </p:sp>
      <p:pic>
        <p:nvPicPr>
          <p:cNvPr id="501764" name="Picture 4" descr="Image result for PARKING BRAKE CABLES"/>
          <p:cNvPicPr>
            <a:picLocks noChangeAspect="1" noChangeArrowheads="1"/>
          </p:cNvPicPr>
          <p:nvPr/>
        </p:nvPicPr>
        <p:blipFill rotWithShape="1">
          <a:blip r:embed="rId3">
            <a:extLst>
              <a:ext uri="{28A0092B-C50C-407E-A947-70E740481C1C}">
                <a14:useLocalDpi xmlns:a14="http://schemas.microsoft.com/office/drawing/2010/main" val="0"/>
              </a:ext>
            </a:extLst>
          </a:blip>
          <a:srcRect l="8142" t="17400" r="2655" b="14635"/>
          <a:stretch/>
        </p:blipFill>
        <p:spPr bwMode="auto">
          <a:xfrm>
            <a:off x="1295400" y="1550468"/>
            <a:ext cx="4267200" cy="3097728"/>
          </a:xfrm>
          <a:prstGeom prst="rect">
            <a:avLst/>
          </a:prstGeom>
          <a:solidFill>
            <a:schemeClr val="bg1"/>
          </a:solidFill>
          <a:ln w="38100">
            <a:solidFill>
              <a:srgbClr val="00B050"/>
            </a:solidFill>
          </a:ln>
        </p:spPr>
      </p:pic>
      <p:sp>
        <p:nvSpPr>
          <p:cNvPr id="7" name="Line 5"/>
          <p:cNvSpPr>
            <a:spLocks noChangeShapeType="1"/>
          </p:cNvSpPr>
          <p:nvPr/>
        </p:nvSpPr>
        <p:spPr bwMode="auto">
          <a:xfrm flipV="1">
            <a:off x="534286" y="1295400"/>
            <a:ext cx="8304914"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152" t="16924" r="1922" b="21536"/>
          <a:stretch/>
        </p:blipFill>
        <p:spPr>
          <a:xfrm rot="16200000">
            <a:off x="5130270" y="2424945"/>
            <a:ext cx="3097729" cy="1391557"/>
          </a:xfrm>
          <a:prstGeom prst="rect">
            <a:avLst/>
          </a:prstGeom>
          <a:solidFill>
            <a:schemeClr val="bg1"/>
          </a:solidFill>
          <a:ln w="38100">
            <a:solidFill>
              <a:srgbClr val="00B050"/>
            </a:solidFill>
          </a:ln>
        </p:spPr>
      </p:pic>
      <p:sp>
        <p:nvSpPr>
          <p:cNvPr id="9" name="TextBox 8">
            <a:extLst>
              <a:ext uri="{FF2B5EF4-FFF2-40B4-BE49-F238E27FC236}">
                <a16:creationId xmlns:a16="http://schemas.microsoft.com/office/drawing/2014/main" id="{89539D20-B76B-463F-9A4C-67E1197B3A74}"/>
              </a:ext>
            </a:extLst>
          </p:cNvPr>
          <p:cNvSpPr txBox="1"/>
          <p:nvPr/>
        </p:nvSpPr>
        <p:spPr>
          <a:xfrm>
            <a:off x="468835" y="853408"/>
            <a:ext cx="4572000" cy="400110"/>
          </a:xfrm>
          <a:prstGeom prst="rect">
            <a:avLst/>
          </a:prstGeom>
          <a:noFill/>
        </p:spPr>
        <p:txBody>
          <a:bodyPr wrap="square">
            <a:spAutoFit/>
          </a:bodyPr>
          <a:lstStyle/>
          <a:p>
            <a:pPr eaLnBrk="1" hangingPunct="1">
              <a:spcBef>
                <a:spcPct val="50000"/>
              </a:spcBef>
              <a:buClr>
                <a:schemeClr val="tx1"/>
              </a:buClr>
              <a:buSzTx/>
            </a:pPr>
            <a:r>
              <a:rPr lang="en-US" altLang="en-US" sz="2000" dirty="0">
                <a:latin typeface="Arial" pitchFamily="34" charset="0"/>
              </a:rPr>
              <a:t>Inspected for vehicles 1960 and newer</a:t>
            </a:r>
          </a:p>
        </p:txBody>
      </p:sp>
      <p:sp>
        <p:nvSpPr>
          <p:cNvPr id="10" name="Text Box 1027">
            <a:extLst>
              <a:ext uri="{FF2B5EF4-FFF2-40B4-BE49-F238E27FC236}">
                <a16:creationId xmlns:a16="http://schemas.microsoft.com/office/drawing/2014/main" id="{AC9A867A-235D-42AD-8966-3D39D27B1634}"/>
              </a:ext>
            </a:extLst>
          </p:cNvPr>
          <p:cNvSpPr txBox="1">
            <a:spLocks noChangeArrowheads="1"/>
          </p:cNvSpPr>
          <p:nvPr/>
        </p:nvSpPr>
        <p:spPr bwMode="auto">
          <a:xfrm>
            <a:off x="457200" y="4723627"/>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Tx/>
              <a:buSzTx/>
              <a:buFontTx/>
              <a:buNone/>
            </a:pPr>
            <a:r>
              <a:rPr lang="en-US" altLang="en-US" sz="2000" b="1" dirty="0">
                <a:solidFill>
                  <a:srgbClr val="FFC000"/>
                </a:solidFill>
                <a:latin typeface="Arial" pitchFamily="34" charset="0"/>
              </a:rPr>
              <a:t>REJECT IF:</a:t>
            </a:r>
          </a:p>
        </p:txBody>
      </p:sp>
    </p:spTree>
    <p:extLst>
      <p:ext uri="{BB962C8B-B14F-4D97-AF65-F5344CB8AC3E}">
        <p14:creationId xmlns:p14="http://schemas.microsoft.com/office/powerpoint/2010/main" val="23129195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94DAE6FA-E88F-4127-A556-8C6112F07E31}" type="slidenum">
              <a:rPr lang="en-US" altLang="en-US" sz="1200" smtClean="0">
                <a:solidFill>
                  <a:srgbClr val="D6ECFF"/>
                </a:solidFill>
                <a:latin typeface="Arial" pitchFamily="34" charset="0"/>
              </a:rPr>
              <a:pPr eaLnBrk="1" hangingPunct="1">
                <a:spcBef>
                  <a:spcPct val="0"/>
                </a:spcBef>
                <a:buClrTx/>
                <a:buSzTx/>
                <a:buFontTx/>
                <a:buNone/>
              </a:pPr>
              <a:t>39</a:t>
            </a:fld>
            <a:endParaRPr lang="en-US" altLang="en-US" sz="1200" dirty="0">
              <a:solidFill>
                <a:srgbClr val="D6ECFF"/>
              </a:solidFill>
              <a:latin typeface="Arial" pitchFamily="34" charset="0"/>
            </a:endParaRPr>
          </a:p>
        </p:txBody>
      </p:sp>
      <p:sp>
        <p:nvSpPr>
          <p:cNvPr id="3" name="Round Diagonal Corner Rectangle 2"/>
          <p:cNvSpPr/>
          <p:nvPr/>
        </p:nvSpPr>
        <p:spPr>
          <a:xfrm>
            <a:off x="2552448" y="259863"/>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EXHAUST SYSTEM</a:t>
            </a:r>
          </a:p>
        </p:txBody>
      </p:sp>
      <p:sp>
        <p:nvSpPr>
          <p:cNvPr id="133124" name="Line 7"/>
          <p:cNvSpPr>
            <a:spLocks noChangeShapeType="1"/>
          </p:cNvSpPr>
          <p:nvPr/>
        </p:nvSpPr>
        <p:spPr bwMode="auto">
          <a:xfrm>
            <a:off x="320454" y="2292285"/>
            <a:ext cx="8496953" cy="0"/>
          </a:xfrm>
          <a:prstGeom prst="lin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800" b="1" dirty="0">
              <a:cs typeface="Arial" panose="020B0604020202020204" pitchFamily="34" charset="0"/>
            </a:endParaRPr>
          </a:p>
        </p:txBody>
      </p:sp>
      <p:sp>
        <p:nvSpPr>
          <p:cNvPr id="133128" name="Text Box 8"/>
          <p:cNvSpPr txBox="1">
            <a:spLocks noChangeArrowheads="1"/>
          </p:cNvSpPr>
          <p:nvPr/>
        </p:nvSpPr>
        <p:spPr bwMode="auto">
          <a:xfrm>
            <a:off x="399974" y="5247124"/>
            <a:ext cx="835018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The exhaust system shall be examined visually while the engine is running to determine the system’s efficiency.</a:t>
            </a:r>
          </a:p>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Catalytic converter (required on ‘84 &amp; up)</a:t>
            </a:r>
          </a:p>
        </p:txBody>
      </p:sp>
      <p:grpSp>
        <p:nvGrpSpPr>
          <p:cNvPr id="4" name="Group 3"/>
          <p:cNvGrpSpPr/>
          <p:nvPr/>
        </p:nvGrpSpPr>
        <p:grpSpPr>
          <a:xfrm>
            <a:off x="320705" y="2640681"/>
            <a:ext cx="4648200" cy="2176203"/>
            <a:chOff x="4400550" y="1647825"/>
            <a:chExt cx="4438650" cy="2314575"/>
          </a:xfrm>
        </p:grpSpPr>
        <p:pic>
          <p:nvPicPr>
            <p:cNvPr id="443396"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6000"/>
                      </a14:imgEffect>
                      <a14:imgEffect>
                        <a14:brightnessContrast bright="11000"/>
                      </a14:imgEffect>
                    </a14:imgLayer>
                  </a14:imgProps>
                </a:ext>
                <a:ext uri="{28A0092B-C50C-407E-A947-70E740481C1C}">
                  <a14:useLocalDpi xmlns:a14="http://schemas.microsoft.com/office/drawing/2010/main" val="0"/>
                </a:ext>
              </a:extLst>
            </a:blip>
            <a:srcRect t="17619" r="3174" b="25546"/>
            <a:stretch/>
          </p:blipFill>
          <p:spPr bwMode="auto">
            <a:xfrm>
              <a:off x="4400550" y="1647825"/>
              <a:ext cx="4438650" cy="2314575"/>
            </a:xfrm>
            <a:prstGeom prst="rect">
              <a:avLst/>
            </a:prstGeom>
            <a:solidFill>
              <a:schemeClr val="bg1"/>
            </a:solidFill>
            <a:ln w="38100">
              <a:solidFill>
                <a:srgbClr val="00B050"/>
              </a:solidFill>
            </a:ln>
          </p:spPr>
        </p:pic>
        <p:sp>
          <p:nvSpPr>
            <p:cNvPr id="2" name="Rounded Rectangle 1"/>
            <p:cNvSpPr/>
            <p:nvPr/>
          </p:nvSpPr>
          <p:spPr>
            <a:xfrm>
              <a:off x="6619875" y="3200400"/>
              <a:ext cx="619125" cy="44362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6955" y="2656217"/>
            <a:ext cx="3620153" cy="2176203"/>
          </a:xfrm>
          <a:prstGeom prst="rect">
            <a:avLst/>
          </a:prstGeom>
          <a:solidFill>
            <a:schemeClr val="bg1"/>
          </a:solidFill>
          <a:ln w="38100">
            <a:solidFill>
              <a:srgbClr val="00B050"/>
            </a:solidFill>
          </a:ln>
        </p:spPr>
      </p:pic>
      <p:sp>
        <p:nvSpPr>
          <p:cNvPr id="12" name="TextBox 11">
            <a:extLst>
              <a:ext uri="{FF2B5EF4-FFF2-40B4-BE49-F238E27FC236}">
                <a16:creationId xmlns:a16="http://schemas.microsoft.com/office/drawing/2014/main" id="{3C6E5DB7-A8F6-4388-B7A8-3EF8B7D074DB}"/>
              </a:ext>
            </a:extLst>
          </p:cNvPr>
          <p:cNvSpPr txBox="1"/>
          <p:nvPr/>
        </p:nvSpPr>
        <p:spPr>
          <a:xfrm>
            <a:off x="320454" y="961919"/>
            <a:ext cx="8615728" cy="1323439"/>
          </a:xfrm>
          <a:prstGeom prst="rect">
            <a:avLst/>
          </a:prstGeom>
          <a:noFill/>
        </p:spPr>
        <p:txBody>
          <a:bodyPr wrap="square">
            <a:spAutoFit/>
          </a:bodyPr>
          <a:lstStyle/>
          <a:p>
            <a:r>
              <a:rPr lang="en-US" sz="2000" b="0" i="0" u="none" strike="noStrike" baseline="0" dirty="0">
                <a:cs typeface="Arial" panose="020B0604020202020204" pitchFamily="34" charset="0"/>
              </a:rPr>
              <a:t>Every motor vehicle shall be equipped with a muffler in good working order and in constant operation. The exhaust system includes the exhaust manifolds, gaskets, exhaust pipes, catalytic converters, mufflers, resonators, tailpipes, hangers, and supporting hardware. </a:t>
            </a:r>
            <a:endParaRPr lang="en-US" sz="2000" dirty="0">
              <a:cs typeface="Arial" panose="020B0604020202020204" pitchFamily="34" charset="0"/>
            </a:endParaRPr>
          </a:p>
        </p:txBody>
      </p:sp>
    </p:spTree>
    <p:extLst>
      <p:ext uri="{BB962C8B-B14F-4D97-AF65-F5344CB8AC3E}">
        <p14:creationId xmlns:p14="http://schemas.microsoft.com/office/powerpoint/2010/main" val="2825659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7" name="Picture 2" descr="insurance"/>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47271" y="2016649"/>
            <a:ext cx="5959602" cy="3132137"/>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3379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F3BA73FE-B915-4EF8-A356-EF7A33CF7807}" type="slidenum">
              <a:rPr lang="en-US" altLang="en-US" sz="1200" smtClean="0">
                <a:solidFill>
                  <a:srgbClr val="D6ECFF"/>
                </a:solidFill>
                <a:latin typeface="Arial" pitchFamily="34" charset="0"/>
              </a:rPr>
              <a:pPr eaLnBrk="1" hangingPunct="1">
                <a:spcBef>
                  <a:spcPct val="0"/>
                </a:spcBef>
                <a:buClrTx/>
                <a:buSzTx/>
                <a:buFontTx/>
                <a:buNone/>
              </a:pPr>
              <a:t>4</a:t>
            </a:fld>
            <a:endParaRPr lang="en-US" altLang="en-US" sz="1200" dirty="0">
              <a:solidFill>
                <a:srgbClr val="D6ECFF"/>
              </a:solidFill>
              <a:latin typeface="Arial" pitchFamily="34" charset="0"/>
            </a:endParaRPr>
          </a:p>
        </p:txBody>
      </p:sp>
      <p:sp>
        <p:nvSpPr>
          <p:cNvPr id="13" name="TextBox 12"/>
          <p:cNvSpPr txBox="1"/>
          <p:nvPr/>
        </p:nvSpPr>
        <p:spPr>
          <a:xfrm>
            <a:off x="7315200" y="2703493"/>
            <a:ext cx="1383792" cy="649307"/>
          </a:xfrm>
          <a:prstGeom prst="rect">
            <a:avLst/>
          </a:prstGeom>
          <a:blipFill>
            <a:blip r:embed="rId5"/>
            <a:tile tx="0" ty="0" sx="100000" sy="100000" flip="none" algn="tl"/>
          </a:blipFill>
          <a:effectLst>
            <a:softEdge rad="38100"/>
          </a:effectLst>
        </p:spPr>
        <p:txBody>
          <a:bodyPr wrap="square" rtlCol="0">
            <a:spAutoFit/>
          </a:bodyPr>
          <a:lstStyle/>
          <a:p>
            <a:endParaRPr lang="en-US" sz="3200" dirty="0"/>
          </a:p>
        </p:txBody>
      </p:sp>
      <p:sp>
        <p:nvSpPr>
          <p:cNvPr id="33796" name="TextBox 34"/>
          <p:cNvSpPr txBox="1">
            <a:spLocks noChangeArrowheads="1"/>
          </p:cNvSpPr>
          <p:nvPr/>
        </p:nvSpPr>
        <p:spPr bwMode="auto">
          <a:xfrm>
            <a:off x="430928" y="2016649"/>
            <a:ext cx="2667000" cy="28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lnSpc>
                <a:spcPct val="150000"/>
              </a:lnSpc>
              <a:spcBef>
                <a:spcPct val="0"/>
              </a:spcBef>
              <a:buClrTx/>
              <a:buSzTx/>
              <a:buFont typeface="Arial" pitchFamily="34" charset="0"/>
              <a:buChar char="•"/>
            </a:pPr>
            <a:r>
              <a:rPr lang="en-US" altLang="en-US" sz="2000" dirty="0">
                <a:latin typeface="Arial" pitchFamily="34" charset="0"/>
              </a:rPr>
              <a:t> Insured’s name</a:t>
            </a:r>
          </a:p>
          <a:p>
            <a:pPr eaLnBrk="1" hangingPunct="1">
              <a:lnSpc>
                <a:spcPct val="150000"/>
              </a:lnSpc>
              <a:spcBef>
                <a:spcPct val="0"/>
              </a:spcBef>
              <a:buClrTx/>
              <a:buSzTx/>
              <a:buFont typeface="Arial" pitchFamily="34" charset="0"/>
              <a:buChar char="•"/>
            </a:pPr>
            <a:r>
              <a:rPr lang="en-US" altLang="en-US" sz="2000" dirty="0">
                <a:latin typeface="Arial" pitchFamily="34" charset="0"/>
              </a:rPr>
              <a:t> Policy Number</a:t>
            </a:r>
          </a:p>
          <a:p>
            <a:pPr eaLnBrk="1" hangingPunct="1">
              <a:lnSpc>
                <a:spcPct val="150000"/>
              </a:lnSpc>
              <a:spcBef>
                <a:spcPct val="0"/>
              </a:spcBef>
              <a:buClrTx/>
              <a:buSzTx/>
              <a:buFont typeface="Arial" pitchFamily="34" charset="0"/>
              <a:buChar char="•"/>
            </a:pPr>
            <a:r>
              <a:rPr lang="en-US" altLang="en-US" sz="2000" dirty="0">
                <a:latin typeface="Arial" pitchFamily="34" charset="0"/>
              </a:rPr>
              <a:t> Make of vehicle</a:t>
            </a:r>
          </a:p>
          <a:p>
            <a:pPr eaLnBrk="1" hangingPunct="1">
              <a:lnSpc>
                <a:spcPct val="150000"/>
              </a:lnSpc>
              <a:spcBef>
                <a:spcPct val="0"/>
              </a:spcBef>
              <a:buClrTx/>
              <a:buSzTx/>
              <a:buFont typeface="Arial" pitchFamily="34" charset="0"/>
              <a:buChar char="•"/>
            </a:pPr>
            <a:r>
              <a:rPr lang="en-US" altLang="en-US" sz="2000" dirty="0">
                <a:latin typeface="Arial" pitchFamily="34" charset="0"/>
              </a:rPr>
              <a:t> Model of vehicle</a:t>
            </a:r>
          </a:p>
          <a:p>
            <a:pPr eaLnBrk="1" hangingPunct="1">
              <a:lnSpc>
                <a:spcPct val="150000"/>
              </a:lnSpc>
              <a:spcBef>
                <a:spcPct val="0"/>
              </a:spcBef>
              <a:buClrTx/>
              <a:buSzTx/>
              <a:buFont typeface="Arial" pitchFamily="34" charset="0"/>
              <a:buChar char="•"/>
            </a:pPr>
            <a:r>
              <a:rPr lang="en-US" altLang="en-US" sz="2000" dirty="0">
                <a:latin typeface="Arial" pitchFamily="34" charset="0"/>
              </a:rPr>
              <a:t> Effective date</a:t>
            </a:r>
          </a:p>
          <a:p>
            <a:pPr eaLnBrk="1" hangingPunct="1">
              <a:lnSpc>
                <a:spcPct val="150000"/>
              </a:lnSpc>
              <a:spcBef>
                <a:spcPct val="0"/>
              </a:spcBef>
              <a:buClrTx/>
              <a:buSzTx/>
              <a:buFont typeface="Arial" pitchFamily="34" charset="0"/>
              <a:buChar char="•"/>
            </a:pPr>
            <a:r>
              <a:rPr lang="en-US" altLang="en-US" sz="2000" dirty="0">
                <a:latin typeface="Arial" pitchFamily="34" charset="0"/>
              </a:rPr>
              <a:t> Expiration date</a:t>
            </a:r>
          </a:p>
        </p:txBody>
      </p:sp>
      <p:sp>
        <p:nvSpPr>
          <p:cNvPr id="6" name="Rectangle 5"/>
          <p:cNvSpPr/>
          <p:nvPr/>
        </p:nvSpPr>
        <p:spPr>
          <a:xfrm>
            <a:off x="6400800" y="2667000"/>
            <a:ext cx="1066800" cy="692021"/>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227269" y="3549696"/>
            <a:ext cx="5498592" cy="602350"/>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20835" y="280095"/>
            <a:ext cx="7696200" cy="1569660"/>
          </a:xfrm>
          <a:prstGeom prst="rect">
            <a:avLst/>
          </a:prstGeom>
          <a:noFill/>
        </p:spPr>
        <p:txBody>
          <a:bodyPr wrap="square" rtlCol="0">
            <a:spAutoFit/>
          </a:bodyPr>
          <a:lstStyle/>
          <a:p>
            <a:r>
              <a:rPr lang="en-US" altLang="en-US" sz="2400" b="1" dirty="0"/>
              <a:t>Verify financial responsibility before proceeding with any inspection.  </a:t>
            </a:r>
          </a:p>
          <a:p>
            <a:endParaRPr lang="en-US" altLang="en-US" sz="2400" b="1" dirty="0"/>
          </a:p>
          <a:p>
            <a:r>
              <a:rPr lang="en-US" altLang="en-US" sz="2400" b="1" dirty="0"/>
              <a:t>Check for the following:</a:t>
            </a:r>
          </a:p>
        </p:txBody>
      </p:sp>
      <p:sp>
        <p:nvSpPr>
          <p:cNvPr id="4" name="TextBox 3"/>
          <p:cNvSpPr txBox="1"/>
          <p:nvPr/>
        </p:nvSpPr>
        <p:spPr>
          <a:xfrm>
            <a:off x="802795" y="5315680"/>
            <a:ext cx="7538410" cy="1200329"/>
          </a:xfrm>
          <a:prstGeom prst="rect">
            <a:avLst/>
          </a:prstGeom>
          <a:noFill/>
        </p:spPr>
        <p:txBody>
          <a:bodyPr wrap="square" rtlCol="0">
            <a:spAutoFit/>
          </a:bodyPr>
          <a:lstStyle/>
          <a:p>
            <a:pPr marL="342900" indent="-342900">
              <a:buFont typeface="Arial" panose="020B0604020202020204" pitchFamily="34" charset="0"/>
              <a:buChar char="•"/>
            </a:pPr>
            <a:r>
              <a:rPr lang="en-US" altLang="en-US" b="1" dirty="0">
                <a:solidFill>
                  <a:srgbClr val="FFFF00"/>
                </a:solidFill>
                <a:latin typeface="Segoe Condensed" panose="020B0606040200020203" pitchFamily="34" charset="0"/>
              </a:rPr>
              <a:t>The policy must </a:t>
            </a:r>
            <a:r>
              <a:rPr lang="en-US" altLang="en-US" b="1" u="sng" dirty="0">
                <a:solidFill>
                  <a:srgbClr val="FFFF00"/>
                </a:solidFill>
                <a:latin typeface="Segoe Condensed" panose="020B0606040200020203" pitchFamily="34" charset="0"/>
              </a:rPr>
              <a:t>meet minimum liability</a:t>
            </a:r>
            <a:r>
              <a:rPr lang="en-US" altLang="en-US" b="1" dirty="0">
                <a:solidFill>
                  <a:srgbClr val="FFFF00"/>
                </a:solidFill>
                <a:latin typeface="Segoe Condensed" panose="020B0606040200020203" pitchFamily="34" charset="0"/>
              </a:rPr>
              <a:t> requirements</a:t>
            </a:r>
          </a:p>
          <a:p>
            <a:pPr marL="342900" indent="-342900">
              <a:buFont typeface="Arial" panose="020B0604020202020204" pitchFamily="34" charset="0"/>
              <a:buChar char="•"/>
            </a:pPr>
            <a:r>
              <a:rPr lang="en-US" altLang="en-US" b="1" dirty="0">
                <a:solidFill>
                  <a:srgbClr val="FFFF00"/>
                </a:solidFill>
                <a:latin typeface="Segoe Condensed" panose="020B0606040200020203" pitchFamily="34" charset="0"/>
              </a:rPr>
              <a:t>The policy period (dates of coverage and issued for 30 days or more)</a:t>
            </a:r>
          </a:p>
          <a:p>
            <a:pPr marL="342900" indent="-342900">
              <a:buFont typeface="Arial" panose="020B0604020202020204" pitchFamily="34" charset="0"/>
              <a:buChar char="•"/>
            </a:pPr>
            <a:r>
              <a:rPr lang="en-US" altLang="en-US" b="1" dirty="0">
                <a:solidFill>
                  <a:srgbClr val="FFFF00"/>
                </a:solidFill>
                <a:latin typeface="Segoe Condensed" panose="020B0606040200020203" pitchFamily="34" charset="0"/>
              </a:rPr>
              <a:t>VIN/Make &amp; Model (should be taken from vehicle)</a:t>
            </a:r>
          </a:p>
          <a:p>
            <a:pPr marL="342900" indent="-342900">
              <a:buFont typeface="Arial" panose="020B0604020202020204" pitchFamily="34" charset="0"/>
              <a:buChar char="•"/>
            </a:pPr>
            <a:r>
              <a:rPr lang="en-US" altLang="en-US" b="1" dirty="0">
                <a:solidFill>
                  <a:srgbClr val="FFFF00"/>
                </a:solidFill>
                <a:latin typeface="Segoe Condensed" panose="020B0606040200020203" pitchFamily="34" charset="0"/>
              </a:rPr>
              <a:t>TX DOT Cab Card or Rail Road Commission Card are acceptable</a:t>
            </a:r>
          </a:p>
        </p:txBody>
      </p:sp>
      <p:sp>
        <p:nvSpPr>
          <p:cNvPr id="12" name="TextBox 11"/>
          <p:cNvSpPr txBox="1"/>
          <p:nvPr/>
        </p:nvSpPr>
        <p:spPr>
          <a:xfrm>
            <a:off x="2895600" y="2406616"/>
            <a:ext cx="1828800" cy="368686"/>
          </a:xfrm>
          <a:prstGeom prst="rect">
            <a:avLst/>
          </a:prstGeom>
          <a:solidFill>
            <a:schemeClr val="tx1">
              <a:lumMod val="85000"/>
            </a:schemeClr>
          </a:solidFill>
        </p:spPr>
        <p:txBody>
          <a:bodyPr wrap="square" rtlCol="0" anchor="ctr">
            <a:spAutoFit/>
          </a:bodyPr>
          <a:lstStyle/>
          <a:p>
            <a:r>
              <a:rPr lang="en-US" sz="1200" b="1" dirty="0">
                <a:solidFill>
                  <a:schemeClr val="bg1"/>
                </a:solidFill>
                <a:latin typeface="Arial Narrow" panose="020B0606020202030204" pitchFamily="34" charset="0"/>
                <a:cs typeface="Arial" panose="020B0604020202020204" pitchFamily="34" charset="0"/>
              </a:rPr>
              <a:t>INSURED’S NAME</a:t>
            </a:r>
          </a:p>
        </p:txBody>
      </p:sp>
      <p:sp>
        <p:nvSpPr>
          <p:cNvPr id="17" name="Rectangle 16"/>
          <p:cNvSpPr/>
          <p:nvPr/>
        </p:nvSpPr>
        <p:spPr>
          <a:xfrm>
            <a:off x="2895600" y="2409038"/>
            <a:ext cx="1828800" cy="341412"/>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4997958" y="2807613"/>
            <a:ext cx="1257300" cy="646331"/>
          </a:xfrm>
          <a:prstGeom prst="rect">
            <a:avLst/>
          </a:prstGeom>
          <a:noFill/>
        </p:spPr>
        <p:txBody>
          <a:bodyPr wrap="square" rtlCol="0">
            <a:spAutoFit/>
          </a:bodyPr>
          <a:lstStyle/>
          <a:p>
            <a:r>
              <a:rPr lang="en-US" b="1" dirty="0">
                <a:solidFill>
                  <a:srgbClr val="FF0000"/>
                </a:solidFill>
              </a:rPr>
              <a:t>30 Day Minimum</a:t>
            </a:r>
          </a:p>
        </p:txBody>
      </p:sp>
      <p:sp>
        <p:nvSpPr>
          <p:cNvPr id="16" name="Right Brace 15"/>
          <p:cNvSpPr/>
          <p:nvPr/>
        </p:nvSpPr>
        <p:spPr>
          <a:xfrm>
            <a:off x="6083808" y="2670110"/>
            <a:ext cx="304800" cy="685800"/>
          </a:xfrm>
          <a:prstGeom prst="rightBrace">
            <a:avLst>
              <a:gd name="adj1" fmla="val 22619"/>
              <a:gd name="adj2" fmla="val 45238"/>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Line 5"/>
          <p:cNvSpPr>
            <a:spLocks noChangeShapeType="1"/>
          </p:cNvSpPr>
          <p:nvPr/>
        </p:nvSpPr>
        <p:spPr bwMode="auto">
          <a:xfrm>
            <a:off x="457200" y="1219200"/>
            <a:ext cx="79248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DD5B0F9A-3AA8-4BF7-80E4-7FEFA7D1DA6B}" type="slidenum">
              <a:rPr lang="en-US" altLang="en-US" sz="1200" smtClean="0">
                <a:solidFill>
                  <a:srgbClr val="D6ECFF"/>
                </a:solidFill>
                <a:latin typeface="Arial" pitchFamily="34" charset="0"/>
              </a:rPr>
              <a:pPr eaLnBrk="1" hangingPunct="1">
                <a:spcBef>
                  <a:spcPct val="0"/>
                </a:spcBef>
                <a:buClrTx/>
                <a:buSzTx/>
                <a:buFontTx/>
                <a:buNone/>
              </a:pPr>
              <a:t>40</a:t>
            </a:fld>
            <a:endParaRPr lang="en-US" altLang="en-US" sz="1200" dirty="0">
              <a:solidFill>
                <a:srgbClr val="D6ECFF"/>
              </a:solidFill>
              <a:latin typeface="Arial" pitchFamily="34" charset="0"/>
            </a:endParaRPr>
          </a:p>
        </p:txBody>
      </p:sp>
      <p:sp>
        <p:nvSpPr>
          <p:cNvPr id="3" name="Round Diagonal Corner Rectangle 2"/>
          <p:cNvSpPr/>
          <p:nvPr/>
        </p:nvSpPr>
        <p:spPr>
          <a:xfrm>
            <a:off x="2735118" y="297149"/>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EXHAUST SYSTEM</a:t>
            </a:r>
          </a:p>
        </p:txBody>
      </p:sp>
      <p:sp>
        <p:nvSpPr>
          <p:cNvPr id="136197" name="Text Box 9"/>
          <p:cNvSpPr txBox="1">
            <a:spLocks noChangeArrowheads="1"/>
          </p:cNvSpPr>
          <p:nvPr/>
        </p:nvSpPr>
        <p:spPr bwMode="auto">
          <a:xfrm>
            <a:off x="4572000" y="2554456"/>
            <a:ext cx="40386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Vehicle is not equipped with a muffler.</a:t>
            </a:r>
          </a:p>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Pickups equipped with a camper or hard shell cover that does not discharge the exhaust at the rear or sides.</a:t>
            </a:r>
          </a:p>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Leaks, holes &amp; patches</a:t>
            </a:r>
          </a:p>
          <a:p>
            <a:pPr eaLnBrk="1" hangingPunct="1">
              <a:spcBef>
                <a:spcPct val="0"/>
              </a:spcBef>
              <a:spcAft>
                <a:spcPct val="50000"/>
              </a:spcAft>
              <a:buClr>
                <a:schemeClr val="tx1"/>
              </a:buClr>
              <a:buSzTx/>
              <a:buFont typeface="Arial" panose="020B0604020202020204" pitchFamily="34" charset="0"/>
              <a:buChar char="●"/>
            </a:pPr>
            <a:endParaRPr lang="en-US" altLang="en-US" sz="2000" dirty="0">
              <a:latin typeface="Arial" pitchFamily="34" charset="0"/>
            </a:endParaRPr>
          </a:p>
        </p:txBody>
      </p:sp>
      <p:pic>
        <p:nvPicPr>
          <p:cNvPr id="8" name="Picture 6" descr="cam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13209"/>
            <a:ext cx="4114800" cy="3442252"/>
          </a:xfrm>
          <a:prstGeom prst="rect">
            <a:avLst/>
          </a:prstGeom>
          <a:noFill/>
          <a:ln w="4127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5192" y="5473813"/>
            <a:ext cx="7772400" cy="707886"/>
          </a:xfrm>
          <a:prstGeom prst="rect">
            <a:avLst/>
          </a:prstGeom>
          <a:noFill/>
        </p:spPr>
        <p:txBody>
          <a:bodyPr wrap="square" rtlCol="0">
            <a:spAutoFit/>
          </a:bodyPr>
          <a:lstStyle/>
          <a:p>
            <a:pPr lvl="0">
              <a:spcAft>
                <a:spcPct val="50000"/>
              </a:spcAft>
              <a:buClr>
                <a:prstClr val="white"/>
              </a:buClr>
            </a:pPr>
            <a:r>
              <a:rPr lang="en-US" altLang="en-US" sz="2000" i="1" dirty="0">
                <a:solidFill>
                  <a:srgbClr val="FFC000"/>
                </a:solidFill>
              </a:rPr>
              <a:t>Exceptions</a:t>
            </a:r>
            <a:r>
              <a:rPr lang="en-US" altLang="en-US" sz="2000" i="1" dirty="0">
                <a:solidFill>
                  <a:prstClr val="white"/>
                </a:solidFill>
              </a:rPr>
              <a:t>:</a:t>
            </a:r>
            <a:r>
              <a:rPr lang="en-US" altLang="en-US" sz="2000" dirty="0">
                <a:solidFill>
                  <a:prstClr val="white"/>
                </a:solidFill>
              </a:rPr>
              <a:t> Holes in the exhaust system made by the manufacturer  </a:t>
            </a:r>
            <a:br>
              <a:rPr lang="en-US" altLang="en-US" sz="2000" dirty="0">
                <a:solidFill>
                  <a:prstClr val="white"/>
                </a:solidFill>
              </a:rPr>
            </a:br>
            <a:r>
              <a:rPr lang="en-US" altLang="en-US" sz="2000" dirty="0">
                <a:solidFill>
                  <a:prstClr val="white"/>
                </a:solidFill>
              </a:rPr>
              <a:t>                    for drainage are not cause for rejection. </a:t>
            </a:r>
          </a:p>
        </p:txBody>
      </p:sp>
      <p:sp>
        <p:nvSpPr>
          <p:cNvPr id="9" name="Line 5"/>
          <p:cNvSpPr>
            <a:spLocks noChangeShapeType="1"/>
          </p:cNvSpPr>
          <p:nvPr/>
        </p:nvSpPr>
        <p:spPr bwMode="auto">
          <a:xfrm>
            <a:off x="228600" y="1752600"/>
            <a:ext cx="86106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0" name="Text Box 9"/>
          <p:cNvSpPr txBox="1">
            <a:spLocks noChangeArrowheads="1"/>
          </p:cNvSpPr>
          <p:nvPr/>
        </p:nvSpPr>
        <p:spPr bwMode="auto">
          <a:xfrm>
            <a:off x="4267200" y="2000220"/>
            <a:ext cx="1752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marL="0" indent="0" algn="ctr" eaLnBrk="1" hangingPunct="1">
              <a:spcBef>
                <a:spcPct val="0"/>
              </a:spcBef>
              <a:spcAft>
                <a:spcPct val="50000"/>
              </a:spcAft>
              <a:buClr>
                <a:schemeClr val="tx1"/>
              </a:buClr>
              <a:buSzTx/>
              <a:buNone/>
            </a:pPr>
            <a:r>
              <a:rPr lang="en-US" altLang="en-US" sz="2000" b="1" dirty="0">
                <a:solidFill>
                  <a:srgbClr val="FFC000"/>
                </a:solidFill>
                <a:latin typeface="Arial" pitchFamily="34" charset="0"/>
              </a:rPr>
              <a:t>Reject if:</a:t>
            </a:r>
          </a:p>
        </p:txBody>
      </p:sp>
      <p:sp>
        <p:nvSpPr>
          <p:cNvPr id="11" name="TextBox 10">
            <a:extLst>
              <a:ext uri="{FF2B5EF4-FFF2-40B4-BE49-F238E27FC236}">
                <a16:creationId xmlns:a16="http://schemas.microsoft.com/office/drawing/2014/main" id="{4EB734CF-790C-4B55-BC06-69668C774578}"/>
              </a:ext>
            </a:extLst>
          </p:cNvPr>
          <p:cNvSpPr txBox="1"/>
          <p:nvPr/>
        </p:nvSpPr>
        <p:spPr>
          <a:xfrm>
            <a:off x="341745" y="1051927"/>
            <a:ext cx="8575964" cy="707886"/>
          </a:xfrm>
          <a:prstGeom prst="rect">
            <a:avLst/>
          </a:prstGeom>
          <a:noFill/>
        </p:spPr>
        <p:txBody>
          <a:bodyPr wrap="square">
            <a:spAutoFit/>
          </a:bodyPr>
          <a:lstStyle/>
          <a:p>
            <a:r>
              <a:rPr lang="en-US" sz="2000" dirty="0"/>
              <a:t>The tailpipe should discharge the exhaust at the rear, sides, or top of the vehicle’s passenger compartment. </a:t>
            </a:r>
          </a:p>
        </p:txBody>
      </p:sp>
    </p:spTree>
    <p:extLst>
      <p:ext uri="{BB962C8B-B14F-4D97-AF65-F5344CB8AC3E}">
        <p14:creationId xmlns:p14="http://schemas.microsoft.com/office/powerpoint/2010/main" val="2104418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999" y="3135413"/>
            <a:ext cx="2468563"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7563" y="3110807"/>
            <a:ext cx="2468563"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800600"/>
            <a:ext cx="2468563"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0625978B-6D37-4C46-842E-336C49829728}" type="slidenum">
              <a:rPr lang="en-US" altLang="en-US" sz="1200" smtClean="0">
                <a:solidFill>
                  <a:srgbClr val="D6ECFF"/>
                </a:solidFill>
                <a:latin typeface="Arial" pitchFamily="34" charset="0"/>
              </a:rPr>
              <a:pPr eaLnBrk="1" hangingPunct="1">
                <a:spcBef>
                  <a:spcPct val="0"/>
                </a:spcBef>
                <a:buClrTx/>
                <a:buSzTx/>
                <a:buFontTx/>
                <a:buNone/>
              </a:pPr>
              <a:t>41</a:t>
            </a:fld>
            <a:endParaRPr lang="en-US" altLang="en-US" sz="1200" dirty="0">
              <a:solidFill>
                <a:srgbClr val="D6ECFF"/>
              </a:solidFill>
              <a:latin typeface="Arial" pitchFamily="34" charset="0"/>
            </a:endParaRPr>
          </a:p>
        </p:txBody>
      </p:sp>
      <p:sp>
        <p:nvSpPr>
          <p:cNvPr id="3" name="Rectangle 2"/>
          <p:cNvSpPr txBox="1">
            <a:spLocks noChangeArrowheads="1"/>
          </p:cNvSpPr>
          <p:nvPr/>
        </p:nvSpPr>
        <p:spPr>
          <a:xfrm>
            <a:off x="715963" y="1535214"/>
            <a:ext cx="7772400" cy="1295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fontAlgn="auto">
              <a:spcBef>
                <a:spcPts val="11400"/>
              </a:spcBef>
              <a:spcAft>
                <a:spcPts val="0"/>
              </a:spcAft>
              <a:defRPr/>
            </a:pPr>
            <a:r>
              <a:rPr lang="en-US" altLang="en-US" sz="4800" b="1" u="sng" dirty="0">
                <a:solidFill>
                  <a:schemeClr val="tx1"/>
                </a:solidFill>
                <a:latin typeface="Arial" panose="020B0604020202020204" pitchFamily="34" charset="0"/>
                <a:cs typeface="Arial" panose="020B0604020202020204" pitchFamily="34" charset="0"/>
              </a:rPr>
              <a:t>UNDER THE HOOD</a:t>
            </a:r>
            <a:br>
              <a:rPr lang="en-US" altLang="en-US" sz="2000" b="1" u="sng" dirty="0">
                <a:solidFill>
                  <a:schemeClr val="tx1"/>
                </a:solidFill>
                <a:latin typeface="Arial" panose="020B0604020202020204" pitchFamily="34" charset="0"/>
                <a:cs typeface="Arial" panose="020B0604020202020204" pitchFamily="34" charset="0"/>
              </a:rPr>
            </a:br>
            <a:r>
              <a:rPr lang="en-US" altLang="en-US" sz="2000" b="1" dirty="0">
                <a:solidFill>
                  <a:schemeClr val="tx1"/>
                </a:solidFill>
                <a:latin typeface="Arial" panose="020B0604020202020204" pitchFamily="34" charset="0"/>
                <a:cs typeface="Arial" panose="020B0604020202020204" pitchFamily="34" charset="0"/>
              </a:rPr>
              <a:t> An Inspector should inspect the following items</a:t>
            </a:r>
            <a:r>
              <a:rPr lang="en-US" altLang="en-US" sz="2000" b="1" u="sng" dirty="0">
                <a:solidFill>
                  <a:schemeClr val="tx1"/>
                </a:solidFill>
                <a:latin typeface="Arial" panose="020B0604020202020204" pitchFamily="34" charset="0"/>
                <a:cs typeface="Arial" panose="020B0604020202020204" pitchFamily="34" charset="0"/>
              </a:rPr>
              <a:t> </a:t>
            </a:r>
          </a:p>
        </p:txBody>
      </p:sp>
      <p:sp>
        <p:nvSpPr>
          <p:cNvPr id="15" name="TextBox 14">
            <a:hlinkClick r:id="rId3" action="ppaction://hlinksldjump"/>
          </p:cNvPr>
          <p:cNvSpPr txBox="1"/>
          <p:nvPr/>
        </p:nvSpPr>
        <p:spPr>
          <a:xfrm>
            <a:off x="3573463" y="3199285"/>
            <a:ext cx="1905000" cy="830997"/>
          </a:xfrm>
          <a:prstGeom prst="rect">
            <a:avLst/>
          </a:prstGeom>
          <a:noFill/>
        </p:spPr>
        <p:txBody>
          <a:bodyPr wrap="square" rtlCol="0">
            <a:spAutoFit/>
          </a:bodyPr>
          <a:lstStyle/>
          <a:p>
            <a:pPr algn="ctr"/>
            <a:r>
              <a:rPr lang="en-US" sz="2400" b="1" dirty="0">
                <a:solidFill>
                  <a:schemeClr val="bg1"/>
                </a:solidFill>
              </a:rPr>
              <a:t>Master Cylinder</a:t>
            </a:r>
          </a:p>
        </p:txBody>
      </p:sp>
      <p:sp>
        <p:nvSpPr>
          <p:cNvPr id="19" name="TextBox 18">
            <a:hlinkClick r:id="" action="ppaction://noaction"/>
          </p:cNvPr>
          <p:cNvSpPr txBox="1"/>
          <p:nvPr/>
        </p:nvSpPr>
        <p:spPr>
          <a:xfrm>
            <a:off x="6049963" y="3267966"/>
            <a:ext cx="1905000" cy="830997"/>
          </a:xfrm>
          <a:prstGeom prst="rect">
            <a:avLst/>
          </a:prstGeom>
          <a:noFill/>
        </p:spPr>
        <p:txBody>
          <a:bodyPr wrap="square" rtlCol="0">
            <a:spAutoFit/>
          </a:bodyPr>
          <a:lstStyle/>
          <a:p>
            <a:pPr algn="ctr"/>
            <a:r>
              <a:rPr lang="en-US" sz="2400" b="1" dirty="0">
                <a:solidFill>
                  <a:schemeClr val="bg1"/>
                </a:solidFill>
              </a:rPr>
              <a:t>Power Steering</a:t>
            </a:r>
          </a:p>
        </p:txBody>
      </p:sp>
      <p:sp>
        <p:nvSpPr>
          <p:cNvPr id="21" name="TextBox 20">
            <a:hlinkClick r:id="" action="ppaction://noaction"/>
          </p:cNvPr>
          <p:cNvSpPr txBox="1"/>
          <p:nvPr/>
        </p:nvSpPr>
        <p:spPr>
          <a:xfrm>
            <a:off x="3584972" y="4982430"/>
            <a:ext cx="1905000" cy="830997"/>
          </a:xfrm>
          <a:prstGeom prst="rect">
            <a:avLst/>
          </a:prstGeom>
          <a:noFill/>
        </p:spPr>
        <p:txBody>
          <a:bodyPr wrap="square" rtlCol="0">
            <a:spAutoFit/>
          </a:bodyPr>
          <a:lstStyle/>
          <a:p>
            <a:pPr algn="ctr"/>
            <a:r>
              <a:rPr lang="en-US" sz="2400" b="1" dirty="0">
                <a:solidFill>
                  <a:schemeClr val="bg1"/>
                </a:solidFill>
              </a:rPr>
              <a:t>Exhaust Manifold</a:t>
            </a:r>
          </a:p>
        </p:txBody>
      </p:sp>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581" y="3135414"/>
            <a:ext cx="2468563" cy="147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hlinkClick r:id="" action="ppaction://noaction"/>
          </p:cNvPr>
          <p:cNvSpPr txBox="1"/>
          <p:nvPr/>
        </p:nvSpPr>
        <p:spPr>
          <a:xfrm>
            <a:off x="1104900" y="3198714"/>
            <a:ext cx="1905000" cy="1015663"/>
          </a:xfrm>
          <a:prstGeom prst="rect">
            <a:avLst/>
          </a:prstGeom>
          <a:noFill/>
        </p:spPr>
        <p:txBody>
          <a:bodyPr wrap="square" rtlCol="0">
            <a:spAutoFit/>
          </a:bodyPr>
          <a:lstStyle/>
          <a:p>
            <a:pPr algn="ctr"/>
            <a:r>
              <a:rPr lang="en-US" sz="2000" b="1" dirty="0">
                <a:solidFill>
                  <a:schemeClr val="bg1"/>
                </a:solidFill>
              </a:rPr>
              <a:t>Exhaust Emissions System</a:t>
            </a:r>
          </a:p>
        </p:txBody>
      </p:sp>
      <p:sp>
        <p:nvSpPr>
          <p:cNvPr id="12" name="Oval 11"/>
          <p:cNvSpPr/>
          <p:nvPr/>
        </p:nvSpPr>
        <p:spPr>
          <a:xfrm>
            <a:off x="465137" y="342900"/>
            <a:ext cx="1219200" cy="1143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Arial Black" panose="020B0A04020102020204" pitchFamily="34" charset="0"/>
              </a:rPr>
              <a:t>5</a:t>
            </a:r>
            <a:endParaRPr lang="en-US" dirty="0">
              <a:latin typeface="Arial Black" panose="020B0A040201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573162DB-5964-4CCA-82EA-530BB71413C8}" type="slidenum">
              <a:rPr lang="en-US" altLang="en-US" sz="1200" smtClean="0">
                <a:solidFill>
                  <a:srgbClr val="D6ECFF"/>
                </a:solidFill>
                <a:latin typeface="Arial" pitchFamily="34" charset="0"/>
              </a:rPr>
              <a:pPr eaLnBrk="1" hangingPunct="1">
                <a:spcBef>
                  <a:spcPct val="0"/>
                </a:spcBef>
                <a:buClrTx/>
                <a:buSzTx/>
                <a:buFontTx/>
                <a:buNone/>
              </a:pPr>
              <a:t>42</a:t>
            </a:fld>
            <a:endParaRPr lang="en-US" altLang="en-US" sz="1200" dirty="0">
              <a:solidFill>
                <a:srgbClr val="D6ECFF"/>
              </a:solidFill>
              <a:latin typeface="Arial" pitchFamily="34" charset="0"/>
            </a:endParaRPr>
          </a:p>
        </p:txBody>
      </p:sp>
      <p:sp>
        <p:nvSpPr>
          <p:cNvPr id="3" name="Round Diagonal Corner Rectangle 2"/>
          <p:cNvSpPr/>
          <p:nvPr/>
        </p:nvSpPr>
        <p:spPr>
          <a:xfrm>
            <a:off x="1676400" y="226473"/>
            <a:ext cx="58674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EXHAUST EMISSIONS SYSTEM</a:t>
            </a:r>
          </a:p>
        </p:txBody>
      </p:sp>
      <p:sp>
        <p:nvSpPr>
          <p:cNvPr id="140292" name="Text Box 9"/>
          <p:cNvSpPr txBox="1">
            <a:spLocks noChangeArrowheads="1"/>
          </p:cNvSpPr>
          <p:nvPr/>
        </p:nvSpPr>
        <p:spPr bwMode="auto">
          <a:xfrm>
            <a:off x="307109" y="3200400"/>
            <a:ext cx="8529782"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ts val="600"/>
              </a:spcAft>
              <a:buClr>
                <a:schemeClr val="tx1"/>
              </a:buClr>
              <a:buSzTx/>
              <a:buFont typeface="Arial" panose="020B0604020202020204" pitchFamily="34" charset="0"/>
              <a:buChar char="●"/>
            </a:pPr>
            <a:r>
              <a:rPr lang="en-US" altLang="en-US" sz="1800" dirty="0">
                <a:latin typeface="Arial" pitchFamily="34" charset="0"/>
              </a:rPr>
              <a:t>Year model (1968 and newer)</a:t>
            </a:r>
          </a:p>
          <a:p>
            <a:pPr eaLnBrk="1" hangingPunct="1">
              <a:spcBef>
                <a:spcPct val="0"/>
              </a:spcBef>
              <a:spcAft>
                <a:spcPts val="600"/>
              </a:spcAft>
              <a:buClr>
                <a:schemeClr val="tx1"/>
              </a:buClr>
              <a:buSzTx/>
              <a:buFont typeface="Arial" panose="020B0604020202020204" pitchFamily="34" charset="0"/>
              <a:buChar char="●"/>
            </a:pPr>
            <a:r>
              <a:rPr lang="en-US" altLang="en-US" sz="1800" dirty="0">
                <a:latin typeface="Arial" pitchFamily="34" charset="0"/>
              </a:rPr>
              <a:t>Inspect air injection system, thermostatic air cleaner, evaporative emission system, exhaust gas recirculation system, positive crankcase ventilation system, catalytic converter </a:t>
            </a:r>
          </a:p>
          <a:p>
            <a:pPr eaLnBrk="1" hangingPunct="1">
              <a:spcBef>
                <a:spcPct val="0"/>
              </a:spcBef>
              <a:spcAft>
                <a:spcPts val="600"/>
              </a:spcAft>
              <a:buClr>
                <a:schemeClr val="tx1"/>
              </a:buClr>
              <a:buSzTx/>
              <a:buFont typeface="Arial" panose="020B0604020202020204" pitchFamily="34" charset="0"/>
              <a:buChar char="●"/>
            </a:pPr>
            <a:r>
              <a:rPr lang="en-US" altLang="en-US" sz="1800" dirty="0">
                <a:latin typeface="Arial" pitchFamily="34" charset="0"/>
              </a:rPr>
              <a:t>The system cannot be removed, disconnected, or altered in any manner to make it ineffective</a:t>
            </a:r>
          </a:p>
          <a:p>
            <a:pPr eaLnBrk="1" hangingPunct="1">
              <a:spcBef>
                <a:spcPct val="0"/>
              </a:spcBef>
              <a:spcAft>
                <a:spcPts val="600"/>
              </a:spcAft>
              <a:buClr>
                <a:schemeClr val="tx1"/>
              </a:buClr>
              <a:buSzTx/>
              <a:buFont typeface="Arial" panose="020B0604020202020204" pitchFamily="34" charset="0"/>
              <a:buChar char="●"/>
            </a:pPr>
            <a:r>
              <a:rPr lang="en-US" altLang="en-US" sz="1800" dirty="0">
                <a:latin typeface="Arial" pitchFamily="34" charset="0"/>
              </a:rPr>
              <a:t>Plumbing or hoses cannot be loose, broken, leaking, or improperly routed</a:t>
            </a:r>
          </a:p>
          <a:p>
            <a:pPr eaLnBrk="1" hangingPunct="1">
              <a:spcBef>
                <a:spcPct val="0"/>
              </a:spcBef>
              <a:spcAft>
                <a:spcPts val="600"/>
              </a:spcAft>
              <a:buClr>
                <a:schemeClr val="tx1"/>
              </a:buClr>
              <a:buSzTx/>
              <a:buFont typeface="Arial" panose="020B0604020202020204" pitchFamily="34" charset="0"/>
              <a:buChar char="●"/>
            </a:pPr>
            <a:r>
              <a:rPr lang="en-US" altLang="en-US" sz="1800" dirty="0">
                <a:latin typeface="Arial" pitchFamily="34" charset="0"/>
              </a:rPr>
              <a:t>Air pump belt cannot be loose, removed, excessively cracked, frayed, or have pieces missing.</a:t>
            </a:r>
          </a:p>
          <a:p>
            <a:pPr eaLnBrk="1" hangingPunct="1">
              <a:spcBef>
                <a:spcPct val="0"/>
              </a:spcBef>
              <a:spcAft>
                <a:spcPts val="600"/>
              </a:spcAft>
              <a:buClr>
                <a:schemeClr val="tx1"/>
              </a:buClr>
              <a:buSzTx/>
              <a:buFont typeface="Arial" panose="020B0604020202020204" pitchFamily="34" charset="0"/>
              <a:buChar char="●"/>
            </a:pPr>
            <a:r>
              <a:rPr lang="en-US" altLang="en-US" sz="1800" dirty="0">
                <a:latin typeface="Arial" pitchFamily="34" charset="0"/>
              </a:rPr>
              <a:t>Catalytic converter cannot be removed, leaking, or disconnected on a 1984 or later model vehicle.</a:t>
            </a:r>
          </a:p>
        </p:txBody>
      </p:sp>
      <p:pic>
        <p:nvPicPr>
          <p:cNvPr id="4" name="Picture 3"/>
          <p:cNvPicPr>
            <a:picLocks noChangeAspect="1"/>
          </p:cNvPicPr>
          <p:nvPr/>
        </p:nvPicPr>
        <p:blipFill>
          <a:blip r:embed="rId3"/>
          <a:stretch>
            <a:fillRect/>
          </a:stretch>
        </p:blipFill>
        <p:spPr>
          <a:xfrm>
            <a:off x="2286000" y="924791"/>
            <a:ext cx="4457700" cy="2131473"/>
          </a:xfrm>
          <a:prstGeom prst="rect">
            <a:avLst/>
          </a:prstGeom>
          <a:ln w="41275">
            <a:solidFill>
              <a:srgbClr val="33CC33"/>
            </a:solidFill>
          </a:ln>
        </p:spPr>
      </p:pic>
      <p:sp>
        <p:nvSpPr>
          <p:cNvPr id="7" name="Line 5"/>
          <p:cNvSpPr>
            <a:spLocks noChangeShapeType="1"/>
          </p:cNvSpPr>
          <p:nvPr/>
        </p:nvSpPr>
        <p:spPr bwMode="auto">
          <a:xfrm>
            <a:off x="226291" y="3195782"/>
            <a:ext cx="86106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0F150FC7-21D1-40E7-84B9-B234708BC29E}" type="slidenum">
              <a:rPr lang="en-US" altLang="en-US" sz="1200" smtClean="0">
                <a:solidFill>
                  <a:srgbClr val="D6ECFF"/>
                </a:solidFill>
                <a:latin typeface="Arial" pitchFamily="34" charset="0"/>
              </a:rPr>
              <a:pPr eaLnBrk="1" hangingPunct="1">
                <a:spcBef>
                  <a:spcPct val="0"/>
                </a:spcBef>
                <a:buClrTx/>
                <a:buSzTx/>
                <a:buFontTx/>
                <a:buNone/>
              </a:pPr>
              <a:t>43</a:t>
            </a:fld>
            <a:endParaRPr lang="en-US" altLang="en-US" sz="1200" dirty="0">
              <a:solidFill>
                <a:srgbClr val="D6ECFF"/>
              </a:solidFill>
              <a:latin typeface="Arial" pitchFamily="34" charset="0"/>
            </a:endParaRPr>
          </a:p>
        </p:txBody>
      </p:sp>
      <p:sp>
        <p:nvSpPr>
          <p:cNvPr id="3" name="Round Diagonal Corner Rectangle 2"/>
          <p:cNvSpPr/>
          <p:nvPr/>
        </p:nvSpPr>
        <p:spPr>
          <a:xfrm>
            <a:off x="2648585" y="304800"/>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MASTER CYLINDER</a:t>
            </a:r>
          </a:p>
        </p:txBody>
      </p:sp>
      <p:sp>
        <p:nvSpPr>
          <p:cNvPr id="142340" name="Line 11"/>
          <p:cNvSpPr>
            <a:spLocks noChangeShapeType="1"/>
          </p:cNvSpPr>
          <p:nvPr/>
        </p:nvSpPr>
        <p:spPr bwMode="auto">
          <a:xfrm>
            <a:off x="304800" y="1981200"/>
            <a:ext cx="8458200" cy="0"/>
          </a:xfrm>
          <a:prstGeom prst="lin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800" b="1" dirty="0">
              <a:cs typeface="Arial" panose="020B0604020202020204" pitchFamily="34" charset="0"/>
            </a:endParaRPr>
          </a:p>
        </p:txBody>
      </p:sp>
      <p:pic>
        <p:nvPicPr>
          <p:cNvPr id="142341" name="Picture 12" descr="maste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438400"/>
            <a:ext cx="3429000" cy="35814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6"/>
          <p:cNvSpPr txBox="1">
            <a:spLocks noChangeArrowheads="1"/>
          </p:cNvSpPr>
          <p:nvPr/>
        </p:nvSpPr>
        <p:spPr bwMode="auto">
          <a:xfrm>
            <a:off x="648970" y="2383304"/>
            <a:ext cx="394843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20000"/>
              </a:spcAft>
              <a:buClr>
                <a:schemeClr val="tx1"/>
              </a:buClr>
              <a:buSzTx/>
              <a:buFont typeface="Arial" panose="020B0604020202020204" pitchFamily="34" charset="0"/>
              <a:buChar char="●"/>
            </a:pPr>
            <a:r>
              <a:rPr lang="en-US" altLang="en-US" sz="2000" dirty="0">
                <a:latin typeface="Arial" pitchFamily="34" charset="0"/>
              </a:rPr>
              <a:t>Inspect for any leaks</a:t>
            </a:r>
          </a:p>
          <a:p>
            <a:pPr eaLnBrk="1" hangingPunct="1">
              <a:spcBef>
                <a:spcPct val="0"/>
              </a:spcBef>
              <a:spcAft>
                <a:spcPct val="20000"/>
              </a:spcAft>
              <a:buClr>
                <a:schemeClr val="tx1"/>
              </a:buClr>
              <a:buSzTx/>
              <a:buFont typeface="Arial" panose="020B0604020202020204" pitchFamily="34" charset="0"/>
              <a:buChar char="●"/>
            </a:pPr>
            <a:endParaRPr lang="en-US" altLang="en-US" sz="2000" dirty="0">
              <a:latin typeface="Arial" pitchFamily="34" charset="0"/>
            </a:endParaRPr>
          </a:p>
          <a:p>
            <a:pPr eaLnBrk="1" hangingPunct="1">
              <a:spcBef>
                <a:spcPct val="0"/>
              </a:spcBef>
              <a:spcAft>
                <a:spcPct val="20000"/>
              </a:spcAft>
              <a:buClr>
                <a:schemeClr val="tx1"/>
              </a:buClr>
              <a:buSzTx/>
              <a:buFont typeface="Arial" panose="020B0604020202020204" pitchFamily="34" charset="0"/>
              <a:buChar char="●"/>
            </a:pPr>
            <a:endParaRPr lang="en-US" altLang="en-US" sz="2000" dirty="0">
              <a:latin typeface="Arial" pitchFamily="34" charset="0"/>
            </a:endParaRPr>
          </a:p>
          <a:p>
            <a:pPr eaLnBrk="1" hangingPunct="1">
              <a:spcBef>
                <a:spcPct val="0"/>
              </a:spcBef>
              <a:spcAft>
                <a:spcPct val="20000"/>
              </a:spcAft>
              <a:buClr>
                <a:schemeClr val="tx1"/>
              </a:buClr>
              <a:buSzTx/>
              <a:buFont typeface="Arial" panose="020B0604020202020204" pitchFamily="34" charset="0"/>
              <a:buChar char="●"/>
            </a:pPr>
            <a:r>
              <a:rPr lang="en-US" altLang="en-US" sz="2000" dirty="0">
                <a:latin typeface="Arial" pitchFamily="34" charset="0"/>
              </a:rPr>
              <a:t>Fluid level in the master cylinder is more than 1 inch below the top of the reservoir or below the manufacturer’s recommended level</a:t>
            </a:r>
          </a:p>
        </p:txBody>
      </p:sp>
      <p:sp>
        <p:nvSpPr>
          <p:cNvPr id="7" name="Text Box 9">
            <a:extLst>
              <a:ext uri="{FF2B5EF4-FFF2-40B4-BE49-F238E27FC236}">
                <a16:creationId xmlns:a16="http://schemas.microsoft.com/office/drawing/2014/main" id="{3EF317B1-D84D-4FFE-83C4-11814773F104}"/>
              </a:ext>
            </a:extLst>
          </p:cNvPr>
          <p:cNvSpPr txBox="1">
            <a:spLocks noChangeArrowheads="1"/>
          </p:cNvSpPr>
          <p:nvPr/>
        </p:nvSpPr>
        <p:spPr bwMode="auto">
          <a:xfrm>
            <a:off x="302491" y="3028890"/>
            <a:ext cx="1752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marL="0" indent="0" algn="ctr" eaLnBrk="1" hangingPunct="1">
              <a:spcBef>
                <a:spcPct val="0"/>
              </a:spcBef>
              <a:spcAft>
                <a:spcPct val="50000"/>
              </a:spcAft>
              <a:buClr>
                <a:schemeClr val="tx1"/>
              </a:buClr>
              <a:buSzTx/>
              <a:buNone/>
            </a:pPr>
            <a:r>
              <a:rPr lang="en-US" altLang="en-US" sz="2000" b="1" dirty="0">
                <a:solidFill>
                  <a:srgbClr val="FFC000"/>
                </a:solidFill>
                <a:latin typeface="Arial" pitchFamily="34" charset="0"/>
              </a:rPr>
              <a:t>Reject if:</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0F150FC7-21D1-40E7-84B9-B234708BC29E}" type="slidenum">
              <a:rPr lang="en-US" altLang="en-US" sz="1200" smtClean="0">
                <a:solidFill>
                  <a:srgbClr val="D6ECFF"/>
                </a:solidFill>
                <a:latin typeface="Arial" pitchFamily="34" charset="0"/>
              </a:rPr>
              <a:pPr eaLnBrk="1" hangingPunct="1">
                <a:spcBef>
                  <a:spcPct val="0"/>
                </a:spcBef>
                <a:buClrTx/>
                <a:buSzTx/>
                <a:buFontTx/>
                <a:buNone/>
              </a:pPr>
              <a:t>44</a:t>
            </a:fld>
            <a:endParaRPr lang="en-US" altLang="en-US" sz="1200" dirty="0">
              <a:solidFill>
                <a:srgbClr val="D6ECFF"/>
              </a:solidFill>
              <a:latin typeface="Arial" pitchFamily="34" charset="0"/>
            </a:endParaRPr>
          </a:p>
        </p:txBody>
      </p:sp>
      <p:sp>
        <p:nvSpPr>
          <p:cNvPr id="3" name="Round Diagonal Corner Rectangle 2"/>
          <p:cNvSpPr/>
          <p:nvPr/>
        </p:nvSpPr>
        <p:spPr>
          <a:xfrm>
            <a:off x="2362200" y="191656"/>
            <a:ext cx="43434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POWER STEERING</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181600" y="4174489"/>
            <a:ext cx="3617998" cy="2242185"/>
          </a:xfrm>
          <a:prstGeom prst="rect">
            <a:avLst/>
          </a:prstGeom>
          <a:solidFill>
            <a:schemeClr val="bg1"/>
          </a:solidFill>
          <a:ln w="38100">
            <a:solidFill>
              <a:srgbClr val="00B050"/>
            </a:solidFill>
          </a:ln>
        </p:spPr>
      </p:pic>
      <p:pic>
        <p:nvPicPr>
          <p:cNvPr id="9218" name="Picture 2" descr="How to Change Power Steering Fluid | Gold Eagle 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1447800"/>
            <a:ext cx="3617998" cy="2556397"/>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Line 5"/>
          <p:cNvSpPr>
            <a:spLocks noChangeShapeType="1"/>
          </p:cNvSpPr>
          <p:nvPr/>
        </p:nvSpPr>
        <p:spPr bwMode="auto">
          <a:xfrm>
            <a:off x="228600" y="1295400"/>
            <a:ext cx="86106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 name="Text Box 9">
            <a:extLst>
              <a:ext uri="{FF2B5EF4-FFF2-40B4-BE49-F238E27FC236}">
                <a16:creationId xmlns:a16="http://schemas.microsoft.com/office/drawing/2014/main" id="{0E7C2397-A746-4A90-AE82-56FAD807721F}"/>
              </a:ext>
            </a:extLst>
          </p:cNvPr>
          <p:cNvSpPr txBox="1">
            <a:spLocks noChangeArrowheads="1"/>
          </p:cNvSpPr>
          <p:nvPr/>
        </p:nvSpPr>
        <p:spPr bwMode="auto">
          <a:xfrm>
            <a:off x="228600" y="1525669"/>
            <a:ext cx="464820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Inspect the belt for condition. Serpentine belts are not to be rejected merely for cracks in the ribs.</a:t>
            </a:r>
          </a:p>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Check for leaks in the power steering unit or hoses.</a:t>
            </a:r>
          </a:p>
          <a:p>
            <a:pPr eaLnBrk="1" hangingPunct="1">
              <a:spcBef>
                <a:spcPct val="0"/>
              </a:spcBef>
              <a:spcAft>
                <a:spcPct val="50000"/>
              </a:spcAft>
              <a:buClr>
                <a:schemeClr val="tx1"/>
              </a:buClr>
              <a:buSzTx/>
              <a:buFont typeface="Arial" panose="020B0604020202020204" pitchFamily="34" charset="0"/>
              <a:buChar char="●"/>
            </a:pPr>
            <a:endParaRPr lang="en-US" altLang="en-US" sz="2000" dirty="0">
              <a:latin typeface="Arial" pitchFamily="34" charset="0"/>
            </a:endParaRPr>
          </a:p>
          <a:p>
            <a:pPr eaLnBrk="1" hangingPunct="1">
              <a:spcBef>
                <a:spcPct val="0"/>
              </a:spcBef>
              <a:spcAft>
                <a:spcPct val="50000"/>
              </a:spcAft>
              <a:buClr>
                <a:schemeClr val="tx1"/>
              </a:buClr>
              <a:buSzTx/>
              <a:buFont typeface="Arial" panose="020B0604020202020204" pitchFamily="34" charset="0"/>
              <a:buChar char="●"/>
            </a:pPr>
            <a:endParaRPr lang="en-US" altLang="en-US" sz="2000" dirty="0">
              <a:latin typeface="Arial" pitchFamily="34" charset="0"/>
            </a:endParaRPr>
          </a:p>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Fluid level in the power steering unit will fail if below the manufacturer’s recommended level. </a:t>
            </a:r>
          </a:p>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Steering mechanism is not firmly attached and free of frame cracks or missing bolts.</a:t>
            </a:r>
          </a:p>
        </p:txBody>
      </p:sp>
      <p:sp>
        <p:nvSpPr>
          <p:cNvPr id="9" name="Text Box 1027">
            <a:extLst>
              <a:ext uri="{FF2B5EF4-FFF2-40B4-BE49-F238E27FC236}">
                <a16:creationId xmlns:a16="http://schemas.microsoft.com/office/drawing/2014/main" id="{00637DF6-3721-4211-9802-7900FA3D7D32}"/>
              </a:ext>
            </a:extLst>
          </p:cNvPr>
          <p:cNvSpPr txBox="1">
            <a:spLocks noChangeArrowheads="1"/>
          </p:cNvSpPr>
          <p:nvPr/>
        </p:nvSpPr>
        <p:spPr bwMode="auto">
          <a:xfrm>
            <a:off x="195943" y="3777614"/>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Tx/>
              <a:buSzTx/>
              <a:buFontTx/>
              <a:buNone/>
            </a:pPr>
            <a:r>
              <a:rPr lang="en-US" altLang="en-US" sz="2000" b="1" dirty="0">
                <a:solidFill>
                  <a:srgbClr val="FFC000"/>
                </a:solidFill>
                <a:latin typeface="Arial" pitchFamily="34" charset="0"/>
              </a:rPr>
              <a:t>REJECT IF:</a:t>
            </a:r>
          </a:p>
        </p:txBody>
      </p:sp>
    </p:spTree>
    <p:extLst>
      <p:ext uri="{BB962C8B-B14F-4D97-AF65-F5344CB8AC3E}">
        <p14:creationId xmlns:p14="http://schemas.microsoft.com/office/powerpoint/2010/main" val="377580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36621" y="2365388"/>
            <a:ext cx="2743200" cy="1650103"/>
          </a:xfrm>
        </p:spPr>
        <p:txBody>
          <a:bodyPr/>
          <a:lstStyle/>
          <a:p>
            <a:pPr marL="68263" indent="0">
              <a:buNone/>
            </a:pPr>
            <a:r>
              <a:rPr lang="en-US" sz="2000" dirty="0">
                <a:latin typeface="Arial" panose="020B0604020202020204" pitchFamily="34" charset="0"/>
                <a:cs typeface="Arial" panose="020B0604020202020204" pitchFamily="34" charset="0"/>
              </a:rPr>
              <a:t>Inspect Condition </a:t>
            </a:r>
          </a:p>
          <a:p>
            <a:pPr marL="68263" indent="0">
              <a:buNone/>
            </a:pPr>
            <a:endParaRPr lang="en-US" sz="2000" dirty="0">
              <a:latin typeface="Arial" panose="020B0604020202020204" pitchFamily="34" charset="0"/>
              <a:cs typeface="Arial" panose="020B0604020202020204" pitchFamily="34" charset="0"/>
            </a:endParaRPr>
          </a:p>
          <a:p>
            <a:pPr marL="68263" indent="0">
              <a:buNone/>
            </a:pPr>
            <a:endParaRPr lang="en-US" sz="20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Manifold is cracked or broken, causing leakage.</a:t>
            </a:r>
          </a:p>
        </p:txBody>
      </p:sp>
      <p:sp>
        <p:nvSpPr>
          <p:cNvPr id="2" name="Slide Number Placeholder 1"/>
          <p:cNvSpPr>
            <a:spLocks noGrp="1"/>
          </p:cNvSpPr>
          <p:nvPr>
            <p:ph type="sldNum" sz="quarter" idx="12"/>
          </p:nvPr>
        </p:nvSpPr>
        <p:spPr/>
        <p:txBody>
          <a:bodyPr/>
          <a:lstStyle/>
          <a:p>
            <a:pPr>
              <a:defRPr/>
            </a:pPr>
            <a:fld id="{FC13BCCE-E903-4387-8F43-845262AB5716}" type="slidenum">
              <a:rPr lang="en-US" smtClean="0"/>
              <a:pPr>
                <a:defRPr/>
              </a:pPr>
              <a:t>45</a:t>
            </a:fld>
            <a:endParaRPr lang="en-US" dirty="0"/>
          </a:p>
        </p:txBody>
      </p:sp>
      <p:sp>
        <p:nvSpPr>
          <p:cNvPr id="5" name="Round Diagonal Corner Rectangle 4"/>
          <p:cNvSpPr/>
          <p:nvPr/>
        </p:nvSpPr>
        <p:spPr>
          <a:xfrm>
            <a:off x="1607820" y="521373"/>
            <a:ext cx="58674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EXHAUST MANIFOLD</a:t>
            </a:r>
          </a:p>
        </p:txBody>
      </p:sp>
      <p:pic>
        <p:nvPicPr>
          <p:cNvPr id="3" name="Picture 2"/>
          <p:cNvPicPr>
            <a:picLocks noChangeAspect="1"/>
          </p:cNvPicPr>
          <p:nvPr/>
        </p:nvPicPr>
        <p:blipFill>
          <a:blip r:embed="rId3"/>
          <a:stretch>
            <a:fillRect/>
          </a:stretch>
        </p:blipFill>
        <p:spPr>
          <a:xfrm>
            <a:off x="3048000" y="2365388"/>
            <a:ext cx="5791200" cy="3245229"/>
          </a:xfrm>
          <a:prstGeom prst="rect">
            <a:avLst/>
          </a:prstGeom>
          <a:ln w="41275">
            <a:solidFill>
              <a:srgbClr val="33CC33"/>
            </a:solidFill>
          </a:ln>
        </p:spPr>
      </p:pic>
      <p:sp>
        <p:nvSpPr>
          <p:cNvPr id="6" name="Line 5"/>
          <p:cNvSpPr>
            <a:spLocks noChangeShapeType="1"/>
          </p:cNvSpPr>
          <p:nvPr/>
        </p:nvSpPr>
        <p:spPr bwMode="auto">
          <a:xfrm>
            <a:off x="228600" y="2057400"/>
            <a:ext cx="86106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 name="TextBox 7">
            <a:extLst>
              <a:ext uri="{FF2B5EF4-FFF2-40B4-BE49-F238E27FC236}">
                <a16:creationId xmlns:a16="http://schemas.microsoft.com/office/drawing/2014/main" id="{F6BAC80E-13BC-4526-B69D-997F80539136}"/>
              </a:ext>
            </a:extLst>
          </p:cNvPr>
          <p:cNvSpPr txBox="1"/>
          <p:nvPr/>
        </p:nvSpPr>
        <p:spPr>
          <a:xfrm>
            <a:off x="533400" y="1264029"/>
            <a:ext cx="8406700" cy="707886"/>
          </a:xfrm>
          <a:prstGeom prst="rect">
            <a:avLst/>
          </a:prstGeom>
          <a:noFill/>
        </p:spPr>
        <p:txBody>
          <a:bodyPr wrap="square">
            <a:spAutoFit/>
          </a:bodyPr>
          <a:lstStyle/>
          <a:p>
            <a:r>
              <a:rPr lang="en-US" sz="2000" b="0" i="0" u="none" strike="noStrike" baseline="0" dirty="0">
                <a:cs typeface="Arial" panose="020B0604020202020204" pitchFamily="34" charset="0"/>
              </a:rPr>
              <a:t>The exhaust system shall be examined visually while the engine is running to determine the system's efficiency.</a:t>
            </a:r>
            <a:endParaRPr lang="en-US" sz="2000" dirty="0">
              <a:cs typeface="Arial" panose="020B0604020202020204" pitchFamily="34" charset="0"/>
            </a:endParaRPr>
          </a:p>
        </p:txBody>
      </p:sp>
      <p:sp>
        <p:nvSpPr>
          <p:cNvPr id="9" name="Text Box 9">
            <a:extLst>
              <a:ext uri="{FF2B5EF4-FFF2-40B4-BE49-F238E27FC236}">
                <a16:creationId xmlns:a16="http://schemas.microsoft.com/office/drawing/2014/main" id="{47A78807-2F5E-45A7-B045-EB887EA83E50}"/>
              </a:ext>
            </a:extLst>
          </p:cNvPr>
          <p:cNvSpPr txBox="1">
            <a:spLocks noChangeArrowheads="1"/>
          </p:cNvSpPr>
          <p:nvPr/>
        </p:nvSpPr>
        <p:spPr bwMode="auto">
          <a:xfrm>
            <a:off x="20782" y="3128094"/>
            <a:ext cx="1752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marL="0" indent="0" algn="ctr" eaLnBrk="1" hangingPunct="1">
              <a:spcBef>
                <a:spcPct val="0"/>
              </a:spcBef>
              <a:spcAft>
                <a:spcPct val="50000"/>
              </a:spcAft>
              <a:buClr>
                <a:schemeClr val="tx1"/>
              </a:buClr>
              <a:buSzTx/>
              <a:buNone/>
            </a:pPr>
            <a:r>
              <a:rPr lang="en-US" altLang="en-US" sz="2000" b="1" dirty="0">
                <a:solidFill>
                  <a:srgbClr val="FFC000"/>
                </a:solidFill>
                <a:latin typeface="Arial" pitchFamily="34" charset="0"/>
              </a:rPr>
              <a:t>Reject if:</a:t>
            </a:r>
          </a:p>
        </p:txBody>
      </p:sp>
    </p:spTree>
    <p:extLst>
      <p:ext uri="{BB962C8B-B14F-4D97-AF65-F5344CB8AC3E}">
        <p14:creationId xmlns:p14="http://schemas.microsoft.com/office/powerpoint/2010/main" val="691412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07321FFB-9812-4F97-9A2F-6C891139A5D9}" type="slidenum">
              <a:rPr lang="en-US" altLang="en-US" sz="1200" smtClean="0">
                <a:solidFill>
                  <a:srgbClr val="D6ECFF"/>
                </a:solidFill>
                <a:latin typeface="Arial" pitchFamily="34" charset="0"/>
              </a:rPr>
              <a:pPr eaLnBrk="1" hangingPunct="1">
                <a:spcBef>
                  <a:spcPct val="0"/>
                </a:spcBef>
                <a:buClrTx/>
                <a:buSzTx/>
                <a:buFontTx/>
                <a:buNone/>
              </a:pPr>
              <a:t>46</a:t>
            </a:fld>
            <a:endParaRPr lang="en-US" altLang="en-US" sz="1200" dirty="0">
              <a:solidFill>
                <a:srgbClr val="D6ECFF"/>
              </a:solidFill>
              <a:latin typeface="Arial" pitchFamily="34" charset="0"/>
            </a:endParaRPr>
          </a:p>
        </p:txBody>
      </p:sp>
      <p:sp>
        <p:nvSpPr>
          <p:cNvPr id="3" name="Round Diagonal Corner Rectangle 2"/>
          <p:cNvSpPr/>
          <p:nvPr/>
        </p:nvSpPr>
        <p:spPr>
          <a:xfrm>
            <a:off x="603575" y="272356"/>
            <a:ext cx="7924800" cy="609600"/>
          </a:xfrm>
          <a:prstGeom prst="round2DiagRect">
            <a:avLst>
              <a:gd name="adj1" fmla="val 16667"/>
              <a:gd name="adj2" fmla="val 2097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u="sng" dirty="0">
                <a:solidFill>
                  <a:schemeClr val="tx1"/>
                </a:solidFill>
                <a:latin typeface="Arial" panose="020B0604020202020204" pitchFamily="34" charset="0"/>
                <a:cs typeface="Arial" panose="020B0604020202020204" pitchFamily="34" charset="0"/>
              </a:rPr>
              <a:t>MOTORCYCLE AND MOTOR-DRIVEN CYCLE</a:t>
            </a:r>
          </a:p>
        </p:txBody>
      </p:sp>
      <p:sp>
        <p:nvSpPr>
          <p:cNvPr id="167940" name="Text Box 4"/>
          <p:cNvSpPr txBox="1">
            <a:spLocks noChangeArrowheads="1"/>
          </p:cNvSpPr>
          <p:nvPr/>
        </p:nvSpPr>
        <p:spPr bwMode="auto">
          <a:xfrm>
            <a:off x="603575" y="947678"/>
            <a:ext cx="7620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
                <a:srgbClr val="00B050"/>
              </a:buClr>
              <a:buSzTx/>
              <a:buFont typeface="Arial" panose="020B0604020202020204" pitchFamily="34" charset="0"/>
              <a:buChar char="•"/>
            </a:pPr>
            <a:r>
              <a:rPr lang="en-US" altLang="en-US" sz="2000" dirty="0">
                <a:latin typeface="Arial" pitchFamily="34" charset="0"/>
              </a:rPr>
              <a:t>Proof of Insurance</a:t>
            </a:r>
          </a:p>
          <a:p>
            <a:pPr eaLnBrk="1" hangingPunct="1">
              <a:spcBef>
                <a:spcPct val="50000"/>
              </a:spcBef>
              <a:buClr>
                <a:srgbClr val="00B050"/>
              </a:buClr>
              <a:buSzTx/>
              <a:buFont typeface="Arial" panose="020B0604020202020204" pitchFamily="34" charset="0"/>
              <a:buChar char="•"/>
            </a:pPr>
            <a:r>
              <a:rPr lang="en-US" altLang="en-US" sz="2000" dirty="0">
                <a:latin typeface="Arial" pitchFamily="34" charset="0"/>
              </a:rPr>
              <a:t>Horn</a:t>
            </a:r>
          </a:p>
          <a:p>
            <a:pPr eaLnBrk="1" hangingPunct="1">
              <a:spcBef>
                <a:spcPct val="50000"/>
              </a:spcBef>
              <a:buClr>
                <a:srgbClr val="00B050"/>
              </a:buClr>
              <a:buSzTx/>
              <a:buFont typeface="Arial" panose="020B0604020202020204" pitchFamily="34" charset="0"/>
              <a:buChar char="•"/>
            </a:pPr>
            <a:r>
              <a:rPr lang="en-US" altLang="en-US" sz="2000" dirty="0">
                <a:latin typeface="Arial" pitchFamily="34" charset="0"/>
              </a:rPr>
              <a:t>Mirror; 1 required</a:t>
            </a:r>
          </a:p>
          <a:p>
            <a:pPr eaLnBrk="1" hangingPunct="1">
              <a:spcBef>
                <a:spcPct val="50000"/>
              </a:spcBef>
              <a:buClr>
                <a:srgbClr val="00B050"/>
              </a:buClr>
              <a:buSzTx/>
              <a:buFont typeface="Arial" panose="020B0604020202020204" pitchFamily="34" charset="0"/>
              <a:buChar char="•"/>
            </a:pPr>
            <a:r>
              <a:rPr lang="en-US" altLang="en-US" sz="2000" dirty="0">
                <a:latin typeface="Arial" pitchFamily="34" charset="0"/>
              </a:rPr>
              <a:t>Steering</a:t>
            </a:r>
          </a:p>
          <a:p>
            <a:pPr eaLnBrk="1" hangingPunct="1">
              <a:spcBef>
                <a:spcPct val="50000"/>
              </a:spcBef>
              <a:buClr>
                <a:srgbClr val="00B050"/>
              </a:buClr>
              <a:buSzTx/>
              <a:buFont typeface="Arial" panose="020B0604020202020204" pitchFamily="34" charset="0"/>
              <a:buChar char="•"/>
            </a:pPr>
            <a:r>
              <a:rPr lang="en-US" altLang="en-US" sz="2000" dirty="0">
                <a:latin typeface="Arial" pitchFamily="34" charset="0"/>
              </a:rPr>
              <a:t>Brakes (system); equipped on all wheels; sidecars not required to have brakes</a:t>
            </a:r>
            <a:br>
              <a:rPr lang="en-US" altLang="en-US" sz="2000" dirty="0">
                <a:latin typeface="Arial" pitchFamily="34" charset="0"/>
              </a:rPr>
            </a:br>
            <a:endParaRPr lang="en-US" altLang="en-US" sz="2000" dirty="0">
              <a:latin typeface="Arial" pitchFamily="34" charset="0"/>
            </a:endParaRPr>
          </a:p>
        </p:txBody>
      </p:sp>
      <p:pic>
        <p:nvPicPr>
          <p:cNvPr id="1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663" b="12173"/>
          <a:stretch/>
        </p:blipFill>
        <p:spPr bwMode="auto">
          <a:xfrm>
            <a:off x="4569287" y="3845610"/>
            <a:ext cx="3959087" cy="2607513"/>
          </a:xfrm>
          <a:prstGeom prst="rect">
            <a:avLst/>
          </a:prstGeom>
          <a:solidFill>
            <a:schemeClr val="bg1"/>
          </a:solidFill>
          <a:ln w="38100">
            <a:solidFill>
              <a:srgbClr val="33CC33"/>
            </a:solidFill>
          </a:ln>
        </p:spPr>
      </p:pic>
      <p:pic>
        <p:nvPicPr>
          <p:cNvPr id="13" name="Picture 4" descr="Image result for motorcycle mi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38982"/>
            <a:ext cx="3897942" cy="2607515"/>
          </a:xfrm>
          <a:prstGeom prst="rect">
            <a:avLst/>
          </a:prstGeom>
          <a:noFill/>
          <a:ln w="38100">
            <a:solidFill>
              <a:srgbClr val="33CC33"/>
            </a:solidFill>
          </a:ln>
          <a:extLst>
            <a:ext uri="{909E8E84-426E-40DD-AFC4-6F175D3DCCD1}">
              <a14:hiddenFill xmlns:a14="http://schemas.microsoft.com/office/drawing/2010/main">
                <a:solidFill>
                  <a:srgbClr val="FFFFFF"/>
                </a:solidFill>
              </a14:hiddenFill>
            </a:ext>
          </a:extLst>
        </p:spPr>
      </p:pic>
      <p:sp>
        <p:nvSpPr>
          <p:cNvPr id="7" name="Line 5"/>
          <p:cNvSpPr>
            <a:spLocks noChangeShapeType="1"/>
          </p:cNvSpPr>
          <p:nvPr/>
        </p:nvSpPr>
        <p:spPr bwMode="auto">
          <a:xfrm>
            <a:off x="304800" y="3657600"/>
            <a:ext cx="86106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07321FFB-9812-4F97-9A2F-6C891139A5D9}" type="slidenum">
              <a:rPr lang="en-US" altLang="en-US" sz="1200" smtClean="0">
                <a:solidFill>
                  <a:srgbClr val="D6ECFF"/>
                </a:solidFill>
                <a:latin typeface="Arial" pitchFamily="34" charset="0"/>
              </a:rPr>
              <a:pPr eaLnBrk="1" hangingPunct="1">
                <a:spcBef>
                  <a:spcPct val="0"/>
                </a:spcBef>
                <a:buClrTx/>
                <a:buSzTx/>
                <a:buFontTx/>
                <a:buNone/>
              </a:pPr>
              <a:t>47</a:t>
            </a:fld>
            <a:endParaRPr lang="en-US" altLang="en-US" sz="1200" dirty="0">
              <a:solidFill>
                <a:srgbClr val="D6ECFF"/>
              </a:solidFill>
              <a:latin typeface="Arial" pitchFamily="34" charset="0"/>
            </a:endParaRPr>
          </a:p>
        </p:txBody>
      </p:sp>
      <p:sp>
        <p:nvSpPr>
          <p:cNvPr id="3" name="Round Diagonal Corner Rectangle 2"/>
          <p:cNvSpPr/>
          <p:nvPr/>
        </p:nvSpPr>
        <p:spPr>
          <a:xfrm>
            <a:off x="609600" y="342639"/>
            <a:ext cx="79248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MOTORCYCLE AND MOTOR-DRIVEN CYCLE</a:t>
            </a:r>
          </a:p>
        </p:txBody>
      </p:sp>
      <p:sp>
        <p:nvSpPr>
          <p:cNvPr id="167940" name="Text Box 4"/>
          <p:cNvSpPr txBox="1">
            <a:spLocks noChangeArrowheads="1"/>
          </p:cNvSpPr>
          <p:nvPr/>
        </p:nvSpPr>
        <p:spPr bwMode="auto">
          <a:xfrm>
            <a:off x="495300" y="1371600"/>
            <a:ext cx="55626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marL="0" indent="0" eaLnBrk="1" hangingPunct="1">
              <a:spcBef>
                <a:spcPct val="50000"/>
              </a:spcBef>
              <a:buClr>
                <a:srgbClr val="00B050"/>
              </a:buClr>
              <a:buSzTx/>
              <a:buNone/>
            </a:pPr>
            <a:r>
              <a:rPr lang="en-US" altLang="en-US" sz="2000" b="1" dirty="0">
                <a:solidFill>
                  <a:srgbClr val="FFC000"/>
                </a:solidFill>
                <a:latin typeface="Arial" pitchFamily="34" charset="0"/>
              </a:rPr>
              <a:t>Inspect</a:t>
            </a:r>
          </a:p>
          <a:p>
            <a:pPr eaLnBrk="1" hangingPunct="1">
              <a:spcBef>
                <a:spcPct val="50000"/>
              </a:spcBef>
              <a:buClr>
                <a:srgbClr val="00B050"/>
              </a:buClr>
              <a:buSzTx/>
              <a:buFont typeface="Arial" panose="020B0604020202020204" pitchFamily="34" charset="0"/>
              <a:buChar char="•"/>
            </a:pPr>
            <a:r>
              <a:rPr lang="en-US" altLang="en-US" sz="2000" dirty="0">
                <a:latin typeface="Arial" pitchFamily="34" charset="0"/>
              </a:rPr>
              <a:t>Tires</a:t>
            </a:r>
          </a:p>
          <a:p>
            <a:pPr eaLnBrk="1" hangingPunct="1">
              <a:spcBef>
                <a:spcPct val="50000"/>
              </a:spcBef>
              <a:buClr>
                <a:srgbClr val="00B050"/>
              </a:buClr>
              <a:buSzTx/>
              <a:buFont typeface="Arial" panose="020B0604020202020204" pitchFamily="34" charset="0"/>
              <a:buChar char="•"/>
            </a:pPr>
            <a:r>
              <a:rPr lang="en-US" altLang="en-US" sz="2000" dirty="0">
                <a:latin typeface="Arial" pitchFamily="34" charset="0"/>
              </a:rPr>
              <a:t>Wheel Assembly (Spokes cannot be bent, broken, loose, or missing)</a:t>
            </a:r>
          </a:p>
          <a:p>
            <a:pPr eaLnBrk="1" hangingPunct="1">
              <a:spcBef>
                <a:spcPct val="50000"/>
              </a:spcBef>
              <a:buClr>
                <a:srgbClr val="00B050"/>
              </a:buClr>
              <a:buSzTx/>
              <a:buFont typeface="Arial" panose="020B0604020202020204" pitchFamily="34" charset="0"/>
              <a:buChar char="•"/>
            </a:pPr>
            <a:r>
              <a:rPr lang="en-US" altLang="en-US" sz="2000" dirty="0">
                <a:latin typeface="Arial" pitchFamily="34" charset="0"/>
              </a:rPr>
              <a:t>Exhaust System (must have a baffle)</a:t>
            </a:r>
          </a:p>
          <a:p>
            <a:pPr eaLnBrk="1" hangingPunct="1">
              <a:spcBef>
                <a:spcPct val="50000"/>
              </a:spcBef>
              <a:buClr>
                <a:srgbClr val="00B050"/>
              </a:buClr>
              <a:buSzTx/>
              <a:buFont typeface="Arial" panose="020B0604020202020204" pitchFamily="34" charset="0"/>
              <a:buChar char="•"/>
            </a:pPr>
            <a:r>
              <a:rPr lang="en-US" altLang="en-US" sz="2000" dirty="0">
                <a:latin typeface="Arial" pitchFamily="34" charset="0"/>
              </a:rPr>
              <a:t>Tail Lamp (1); </a:t>
            </a:r>
            <a:r>
              <a:rPr lang="en-US" altLang="en-US" sz="2000" dirty="0">
                <a:solidFill>
                  <a:srgbClr val="FF0000"/>
                </a:solidFill>
                <a:latin typeface="Arial" pitchFamily="34" charset="0"/>
              </a:rPr>
              <a:t>RED</a:t>
            </a:r>
            <a:r>
              <a:rPr lang="en-US" altLang="en-US" sz="2000" dirty="0">
                <a:latin typeface="Arial" pitchFamily="34" charset="0"/>
              </a:rPr>
              <a:t> in color; height requirement: 20” – 72”</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4015326"/>
            <a:ext cx="2819400" cy="2582284"/>
          </a:xfrm>
          <a:prstGeom prst="rect">
            <a:avLst/>
          </a:prstGeom>
          <a:solidFill>
            <a:schemeClr val="bg1"/>
          </a:solidFill>
          <a:ln w="38100">
            <a:solidFill>
              <a:srgbClr val="00B050"/>
            </a:solidFill>
          </a:ln>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2214" y="1186071"/>
            <a:ext cx="2838386" cy="2600132"/>
          </a:xfrm>
          <a:prstGeom prst="rect">
            <a:avLst/>
          </a:prstGeom>
          <a:solidFill>
            <a:schemeClr val="bg1"/>
          </a:solidFill>
          <a:ln w="38100">
            <a:solidFill>
              <a:srgbClr val="00B050"/>
            </a:solidFill>
          </a:ln>
        </p:spPr>
      </p:pic>
      <p:sp>
        <p:nvSpPr>
          <p:cNvPr id="7" name="Line 5"/>
          <p:cNvSpPr>
            <a:spLocks noChangeShapeType="1"/>
          </p:cNvSpPr>
          <p:nvPr/>
        </p:nvSpPr>
        <p:spPr bwMode="auto">
          <a:xfrm>
            <a:off x="231913" y="1805939"/>
            <a:ext cx="5330687"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10851626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B4F87E10-C644-496B-9F11-AF540A5F8FB8}" type="slidenum">
              <a:rPr lang="en-US" altLang="en-US" sz="1200" smtClean="0">
                <a:solidFill>
                  <a:srgbClr val="D6ECFF"/>
                </a:solidFill>
                <a:latin typeface="Arial" pitchFamily="34" charset="0"/>
              </a:rPr>
              <a:pPr eaLnBrk="1" hangingPunct="1">
                <a:spcBef>
                  <a:spcPct val="0"/>
                </a:spcBef>
                <a:buClrTx/>
                <a:buSzTx/>
                <a:buFontTx/>
                <a:buNone/>
              </a:pPr>
              <a:t>48</a:t>
            </a:fld>
            <a:endParaRPr lang="en-US" altLang="en-US" sz="1200" dirty="0">
              <a:solidFill>
                <a:srgbClr val="D6ECFF"/>
              </a:solidFill>
              <a:latin typeface="Arial" pitchFamily="34" charset="0"/>
            </a:endParaRPr>
          </a:p>
        </p:txBody>
      </p:sp>
      <p:sp>
        <p:nvSpPr>
          <p:cNvPr id="168965" name="Text Box 5"/>
          <p:cNvSpPr txBox="1">
            <a:spLocks noChangeArrowheads="1"/>
          </p:cNvSpPr>
          <p:nvPr/>
        </p:nvSpPr>
        <p:spPr bwMode="auto">
          <a:xfrm>
            <a:off x="3200400" y="3164246"/>
            <a:ext cx="55626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spcAft>
                <a:spcPts val="600"/>
              </a:spcAft>
              <a:buClr>
                <a:srgbClr val="00B050"/>
              </a:buClr>
              <a:buSzTx/>
              <a:buFont typeface="Arial" panose="020B0604020202020204" pitchFamily="34" charset="0"/>
              <a:buChar char="•"/>
            </a:pPr>
            <a:r>
              <a:rPr lang="en-US" altLang="en-US" sz="1800" dirty="0">
                <a:latin typeface="Arial" pitchFamily="34" charset="0"/>
              </a:rPr>
              <a:t>Stop Lamp (1): </a:t>
            </a:r>
            <a:r>
              <a:rPr lang="en-US" altLang="en-US" sz="1800" b="1" dirty="0">
                <a:solidFill>
                  <a:srgbClr val="FF0000"/>
                </a:solidFill>
                <a:latin typeface="Arial" pitchFamily="34" charset="0"/>
              </a:rPr>
              <a:t>RED</a:t>
            </a:r>
            <a:r>
              <a:rPr lang="en-US" altLang="en-US" sz="1800" dirty="0">
                <a:solidFill>
                  <a:srgbClr val="FF0000"/>
                </a:solidFill>
                <a:latin typeface="Arial" pitchFamily="34" charset="0"/>
              </a:rPr>
              <a:t> </a:t>
            </a:r>
            <a:r>
              <a:rPr lang="en-US" altLang="en-US" sz="1800" dirty="0">
                <a:latin typeface="Arial" pitchFamily="34" charset="0"/>
              </a:rPr>
              <a:t>or </a:t>
            </a:r>
            <a:r>
              <a:rPr lang="en-US" altLang="en-US" sz="1800" b="1" dirty="0">
                <a:solidFill>
                  <a:srgbClr val="FFC000"/>
                </a:solidFill>
                <a:latin typeface="Arial" pitchFamily="34" charset="0"/>
              </a:rPr>
              <a:t>AMBER</a:t>
            </a:r>
            <a:r>
              <a:rPr lang="en-US" altLang="en-US" sz="1800" dirty="0">
                <a:latin typeface="Arial" pitchFamily="34" charset="0"/>
              </a:rPr>
              <a:t> or any shade of color between red and amber in color.</a:t>
            </a:r>
          </a:p>
          <a:p>
            <a:pPr eaLnBrk="1" hangingPunct="1">
              <a:spcBef>
                <a:spcPct val="50000"/>
              </a:spcBef>
              <a:spcAft>
                <a:spcPts val="600"/>
              </a:spcAft>
              <a:buClr>
                <a:srgbClr val="00B050"/>
              </a:buClr>
              <a:buSzTx/>
              <a:buFont typeface="Arial" panose="020B0604020202020204" pitchFamily="34" charset="0"/>
              <a:buChar char="•"/>
            </a:pPr>
            <a:r>
              <a:rPr lang="en-US" altLang="en-US" sz="1800" dirty="0">
                <a:latin typeface="Arial" pitchFamily="34" charset="0"/>
              </a:rPr>
              <a:t>License Plate Lamp; (1); white or clear in color</a:t>
            </a:r>
          </a:p>
          <a:p>
            <a:pPr eaLnBrk="1" hangingPunct="1">
              <a:spcBef>
                <a:spcPct val="50000"/>
              </a:spcBef>
              <a:spcAft>
                <a:spcPts val="600"/>
              </a:spcAft>
              <a:buClr>
                <a:srgbClr val="00B050"/>
              </a:buClr>
              <a:buSzTx/>
              <a:buFont typeface="Arial" panose="020B0604020202020204" pitchFamily="34" charset="0"/>
              <a:buChar char="•"/>
            </a:pPr>
            <a:r>
              <a:rPr lang="en-US" altLang="en-US" sz="1800" dirty="0">
                <a:latin typeface="Arial" pitchFamily="34" charset="0"/>
              </a:rPr>
              <a:t>Rear Red Reflector (1); height requirement: 15”-60”</a:t>
            </a:r>
          </a:p>
          <a:p>
            <a:pPr eaLnBrk="1" hangingPunct="1">
              <a:spcBef>
                <a:spcPct val="50000"/>
              </a:spcBef>
              <a:spcAft>
                <a:spcPts val="600"/>
              </a:spcAft>
              <a:buClr>
                <a:srgbClr val="00B050"/>
              </a:buClr>
              <a:buSzTx/>
              <a:buFont typeface="Arial" panose="020B0604020202020204" pitchFamily="34" charset="0"/>
              <a:buChar char="•"/>
            </a:pPr>
            <a:r>
              <a:rPr lang="en-US" altLang="en-US" sz="1800" dirty="0">
                <a:latin typeface="Arial" pitchFamily="34" charset="0"/>
              </a:rPr>
              <a:t>Headlamp (1); white/clear in color; height requirement: 24”-54”</a:t>
            </a:r>
          </a:p>
        </p:txBody>
      </p:sp>
      <p:pic>
        <p:nvPicPr>
          <p:cNvPr id="168967" name="Picture 11" descr="t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172978"/>
            <a:ext cx="2590800" cy="3446137"/>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8" name="Round Diagonal Corner Rectangle 7"/>
          <p:cNvSpPr/>
          <p:nvPr/>
        </p:nvSpPr>
        <p:spPr>
          <a:xfrm>
            <a:off x="685800" y="188267"/>
            <a:ext cx="79248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MOTORCYCLE AND MOTOR-DRIVEN CYCLE</a:t>
            </a:r>
          </a:p>
        </p:txBody>
      </p:sp>
      <p:pic>
        <p:nvPicPr>
          <p:cNvPr id="9" name="Picture 66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7665" y="996226"/>
            <a:ext cx="4132470" cy="1871663"/>
          </a:xfrm>
          <a:prstGeom prst="rect">
            <a:avLst/>
          </a:prstGeom>
          <a:solidFill>
            <a:schemeClr val="bg1"/>
          </a:solidFill>
          <a:ln w="38100">
            <a:solidFill>
              <a:srgbClr val="00B050"/>
            </a:solidFill>
          </a:ln>
        </p:spPr>
      </p:pic>
      <p:sp>
        <p:nvSpPr>
          <p:cNvPr id="7" name="Line 5"/>
          <p:cNvSpPr>
            <a:spLocks noChangeShapeType="1"/>
          </p:cNvSpPr>
          <p:nvPr/>
        </p:nvSpPr>
        <p:spPr bwMode="auto">
          <a:xfrm>
            <a:off x="228600" y="3048000"/>
            <a:ext cx="86106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F0DD1F5E-3EB7-491E-98AA-D021D94ED29E}" type="slidenum">
              <a:rPr lang="en-US" altLang="en-US" sz="1200" smtClean="0">
                <a:solidFill>
                  <a:srgbClr val="D6ECFF"/>
                </a:solidFill>
                <a:latin typeface="Arial" pitchFamily="34" charset="0"/>
              </a:rPr>
              <a:pPr eaLnBrk="1" hangingPunct="1">
                <a:spcBef>
                  <a:spcPct val="0"/>
                </a:spcBef>
                <a:buClrTx/>
                <a:buSzTx/>
                <a:buFontTx/>
                <a:buNone/>
              </a:pPr>
              <a:t>49</a:t>
            </a:fld>
            <a:endParaRPr lang="en-US" altLang="en-US" sz="1200" dirty="0">
              <a:solidFill>
                <a:srgbClr val="D6ECFF"/>
              </a:solidFill>
              <a:latin typeface="Arial" pitchFamily="34" charset="0"/>
            </a:endParaRPr>
          </a:p>
        </p:txBody>
      </p:sp>
      <p:sp>
        <p:nvSpPr>
          <p:cNvPr id="3" name="Rectangle 2050"/>
          <p:cNvSpPr txBox="1">
            <a:spLocks noChangeArrowheads="1"/>
          </p:cNvSpPr>
          <p:nvPr/>
        </p:nvSpPr>
        <p:spPr>
          <a:xfrm>
            <a:off x="636270" y="228600"/>
            <a:ext cx="7772400" cy="762000"/>
          </a:xfrm>
          <a:prstGeom prst="rect">
            <a:avLst/>
          </a:prstGeom>
          <a:noFill/>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fontAlgn="auto">
              <a:spcAft>
                <a:spcPts val="0"/>
              </a:spcAft>
              <a:defRPr/>
            </a:pPr>
            <a:r>
              <a:rPr lang="en-US" altLang="en-US" sz="3600" b="1" dirty="0">
                <a:solidFill>
                  <a:schemeClr val="tx1"/>
                </a:solidFill>
                <a:latin typeface="Arial" pitchFamily="34" charset="0"/>
              </a:rPr>
              <a:t>MOPEDS</a:t>
            </a:r>
          </a:p>
          <a:p>
            <a:pPr algn="ctr" fontAlgn="auto">
              <a:spcAft>
                <a:spcPts val="0"/>
              </a:spcAft>
              <a:defRPr/>
            </a:pPr>
            <a:endParaRPr lang="en-US" altLang="en-US" sz="2800" b="1" dirty="0">
              <a:solidFill>
                <a:schemeClr val="tx1"/>
              </a:solidFill>
              <a:latin typeface="Arial" pitchFamily="34" charset="0"/>
            </a:endParaRPr>
          </a:p>
          <a:p>
            <a:pPr algn="ctr" fontAlgn="auto">
              <a:spcAft>
                <a:spcPts val="0"/>
              </a:spcAft>
              <a:defRPr/>
            </a:pPr>
            <a:r>
              <a:rPr lang="en-US" altLang="en-US" sz="2000" b="1" dirty="0">
                <a:solidFill>
                  <a:schemeClr val="tx1"/>
                </a:solidFill>
                <a:latin typeface="Arial" pitchFamily="34" charset="0"/>
              </a:rPr>
              <a:t>An Inspector should inspect the following items</a:t>
            </a:r>
            <a:br>
              <a:rPr lang="en-US" altLang="en-US" sz="2000" b="1" dirty="0">
                <a:solidFill>
                  <a:schemeClr val="tx1"/>
                </a:solidFill>
                <a:latin typeface="Arial" pitchFamily="34" charset="0"/>
              </a:rPr>
            </a:br>
            <a:endParaRPr lang="en-US" altLang="en-US" sz="2000" b="1" dirty="0">
              <a:solidFill>
                <a:schemeClr val="tx1"/>
              </a:solidFill>
              <a:latin typeface="Arial" pitchFamily="34" charset="0"/>
            </a:endParaRPr>
          </a:p>
          <a:p>
            <a:pPr algn="ctr" fontAlgn="auto">
              <a:spcAft>
                <a:spcPts val="0"/>
              </a:spcAft>
              <a:defRPr/>
            </a:pPr>
            <a:endParaRPr lang="en-US" altLang="en-US" b="1" dirty="0">
              <a:solidFill>
                <a:schemeClr val="tx1"/>
              </a:solidFill>
              <a:latin typeface="Arial" pitchFamily="34" charset="0"/>
            </a:endParaRPr>
          </a:p>
        </p:txBody>
      </p:sp>
      <p:sp>
        <p:nvSpPr>
          <p:cNvPr id="157700" name="Line 2051"/>
          <p:cNvSpPr>
            <a:spLocks noChangeShapeType="1"/>
          </p:cNvSpPr>
          <p:nvPr/>
        </p:nvSpPr>
        <p:spPr bwMode="auto">
          <a:xfrm>
            <a:off x="685800" y="1828800"/>
            <a:ext cx="7924800" cy="0"/>
          </a:xfrm>
          <a:prstGeom prst="line">
            <a:avLst/>
          </a:prstGeom>
          <a:noFill/>
          <a:ln w="19050">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57702" name="Text Box 2053"/>
          <p:cNvSpPr txBox="1">
            <a:spLocks noChangeArrowheads="1"/>
          </p:cNvSpPr>
          <p:nvPr/>
        </p:nvSpPr>
        <p:spPr bwMode="auto">
          <a:xfrm>
            <a:off x="720090" y="2076024"/>
            <a:ext cx="598551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149350"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defTabSz="11493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defTabSz="114935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defTabSz="114935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defTabSz="114935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11493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11493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11493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11493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marL="457200" indent="-457200" eaLnBrk="1" hangingPunct="1">
              <a:spcBef>
                <a:spcPct val="0"/>
              </a:spcBef>
              <a:spcAft>
                <a:spcPct val="50000"/>
              </a:spcAft>
              <a:buClr>
                <a:schemeClr val="tx1"/>
              </a:buClr>
              <a:buSzTx/>
              <a:buFont typeface="Arial" panose="020B0604020202020204" pitchFamily="34" charset="0"/>
              <a:buChar char="●"/>
            </a:pPr>
            <a:r>
              <a:rPr lang="en-US" altLang="en-US" sz="2600" b="1" dirty="0">
                <a:latin typeface="Arial" pitchFamily="34" charset="0"/>
              </a:rPr>
              <a:t>Check Financial Responsibility</a:t>
            </a:r>
          </a:p>
          <a:p>
            <a:pPr marL="457200" indent="-457200" eaLnBrk="1" hangingPunct="1">
              <a:spcBef>
                <a:spcPct val="0"/>
              </a:spcBef>
              <a:spcAft>
                <a:spcPct val="50000"/>
              </a:spcAft>
              <a:buClr>
                <a:schemeClr val="tx1"/>
              </a:buClr>
              <a:buSzTx/>
              <a:buFont typeface="Arial" panose="020B0604020202020204" pitchFamily="34" charset="0"/>
              <a:buChar char="●"/>
            </a:pPr>
            <a:r>
              <a:rPr lang="en-US" altLang="en-US" sz="2600" b="1" dirty="0">
                <a:latin typeface="Arial" pitchFamily="34" charset="0"/>
              </a:rPr>
              <a:t>Brake (rear wheel)</a:t>
            </a:r>
          </a:p>
          <a:p>
            <a:pPr marL="457200" indent="-457200" eaLnBrk="1" hangingPunct="1">
              <a:spcBef>
                <a:spcPct val="0"/>
              </a:spcBef>
              <a:spcAft>
                <a:spcPct val="50000"/>
              </a:spcAft>
              <a:buClr>
                <a:schemeClr val="tx1"/>
              </a:buClr>
              <a:buSzTx/>
              <a:buFont typeface="Arial" panose="020B0604020202020204" pitchFamily="34" charset="0"/>
              <a:buChar char="●"/>
            </a:pPr>
            <a:r>
              <a:rPr lang="en-US" altLang="en-US" sz="2600" b="1" dirty="0">
                <a:latin typeface="Arial" pitchFamily="34" charset="0"/>
              </a:rPr>
              <a:t>Headlamp (1); white/clear</a:t>
            </a:r>
          </a:p>
          <a:p>
            <a:pPr marL="457200" indent="-457200" eaLnBrk="1" hangingPunct="1">
              <a:spcBef>
                <a:spcPct val="0"/>
              </a:spcBef>
              <a:spcAft>
                <a:spcPct val="50000"/>
              </a:spcAft>
              <a:buClr>
                <a:schemeClr val="tx1"/>
              </a:buClr>
              <a:buSzTx/>
              <a:buFont typeface="Arial" panose="020B0604020202020204" pitchFamily="34" charset="0"/>
              <a:buChar char="●"/>
            </a:pPr>
            <a:r>
              <a:rPr lang="en-US" altLang="en-US" sz="2600" b="1" dirty="0">
                <a:latin typeface="Arial" pitchFamily="34" charset="0"/>
              </a:rPr>
              <a:t>Reflector (1); </a:t>
            </a:r>
            <a:r>
              <a:rPr lang="en-US" altLang="en-US" sz="2600" b="1" dirty="0">
                <a:solidFill>
                  <a:srgbClr val="FF0000"/>
                </a:solidFill>
                <a:latin typeface="Arial" pitchFamily="34" charset="0"/>
              </a:rPr>
              <a:t>RED</a:t>
            </a:r>
          </a:p>
          <a:p>
            <a:pPr marL="457200" indent="-457200" eaLnBrk="1" hangingPunct="1">
              <a:spcBef>
                <a:spcPct val="0"/>
              </a:spcBef>
              <a:spcAft>
                <a:spcPct val="50000"/>
              </a:spcAft>
              <a:buClr>
                <a:schemeClr val="tx1"/>
              </a:buClr>
              <a:buSzTx/>
              <a:buFont typeface="Arial" panose="020B0604020202020204" pitchFamily="34" charset="0"/>
              <a:buChar char="●"/>
            </a:pPr>
            <a:r>
              <a:rPr lang="en-US" altLang="en-US" sz="2600" b="1" dirty="0">
                <a:latin typeface="Arial" pitchFamily="34" charset="0"/>
              </a:rPr>
              <a:t>Tail Lamp (1); </a:t>
            </a:r>
            <a:r>
              <a:rPr lang="en-US" altLang="en-US" sz="2600" b="1" dirty="0">
                <a:solidFill>
                  <a:srgbClr val="FF0000"/>
                </a:solidFill>
                <a:latin typeface="Arial" pitchFamily="34" charset="0"/>
              </a:rPr>
              <a:t>RED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71859" y="3124200"/>
            <a:ext cx="8200282" cy="1650103"/>
          </a:xfrm>
        </p:spPr>
        <p:txBody>
          <a:bodyPr/>
          <a:lstStyle/>
          <a:p>
            <a:pPr>
              <a:buFont typeface="Arial" panose="020B0604020202020204" pitchFamily="34" charset="0"/>
              <a:buChar char="•"/>
            </a:pPr>
            <a:r>
              <a:rPr lang="en-US" sz="2000" dirty="0">
                <a:latin typeface="Arial" panose="020B0604020202020204" pitchFamily="34" charset="0"/>
                <a:cs typeface="Arial" panose="020B0604020202020204" pitchFamily="34" charset="0"/>
              </a:rPr>
              <a:t>Station or certified inspector suspension can result from taking this number from the old Vehicle Inspection Report, title, or registration receipt. </a:t>
            </a:r>
          </a:p>
          <a:p>
            <a:pPr>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The entire vehicle identification number must be used. </a:t>
            </a:r>
          </a:p>
          <a:p>
            <a:pPr>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Vehicles with altered or removed vehicle identification numbers/ motor/ serial numbers should be reported to your Department representative.</a:t>
            </a:r>
          </a:p>
        </p:txBody>
      </p:sp>
      <p:sp>
        <p:nvSpPr>
          <p:cNvPr id="2" name="Slide Number Placeholder 1"/>
          <p:cNvSpPr>
            <a:spLocks noGrp="1"/>
          </p:cNvSpPr>
          <p:nvPr>
            <p:ph type="sldNum" sz="quarter" idx="12"/>
          </p:nvPr>
        </p:nvSpPr>
        <p:spPr/>
        <p:txBody>
          <a:bodyPr/>
          <a:lstStyle/>
          <a:p>
            <a:pPr>
              <a:defRPr/>
            </a:pPr>
            <a:fld id="{FC13BCCE-E903-4387-8F43-845262AB5716}" type="slidenum">
              <a:rPr lang="en-US" smtClean="0"/>
              <a:pPr>
                <a:defRPr/>
              </a:pPr>
              <a:t>5</a:t>
            </a:fld>
            <a:endParaRPr lang="en-US" dirty="0"/>
          </a:p>
        </p:txBody>
      </p:sp>
      <p:sp>
        <p:nvSpPr>
          <p:cNvPr id="5" name="Round Diagonal Corner Rectangle 4"/>
          <p:cNvSpPr/>
          <p:nvPr/>
        </p:nvSpPr>
        <p:spPr>
          <a:xfrm>
            <a:off x="1752600" y="228600"/>
            <a:ext cx="5486400" cy="902373"/>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Vehicle Identification Number, Motor, or Serial Number</a:t>
            </a:r>
          </a:p>
        </p:txBody>
      </p:sp>
      <p:sp>
        <p:nvSpPr>
          <p:cNvPr id="6" name="Line 5"/>
          <p:cNvSpPr>
            <a:spLocks noChangeShapeType="1"/>
          </p:cNvSpPr>
          <p:nvPr/>
        </p:nvSpPr>
        <p:spPr bwMode="auto">
          <a:xfrm>
            <a:off x="266700" y="2438400"/>
            <a:ext cx="86106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8" name="TextBox 7">
            <a:extLst>
              <a:ext uri="{FF2B5EF4-FFF2-40B4-BE49-F238E27FC236}">
                <a16:creationId xmlns:a16="http://schemas.microsoft.com/office/drawing/2014/main" id="{F6BAC80E-13BC-4526-B69D-997F80539136}"/>
              </a:ext>
            </a:extLst>
          </p:cNvPr>
          <p:cNvSpPr txBox="1"/>
          <p:nvPr/>
        </p:nvSpPr>
        <p:spPr>
          <a:xfrm>
            <a:off x="571500" y="1430743"/>
            <a:ext cx="8001000" cy="707886"/>
          </a:xfrm>
          <a:prstGeom prst="rect">
            <a:avLst/>
          </a:prstGeom>
          <a:noFill/>
        </p:spPr>
        <p:txBody>
          <a:bodyPr wrap="square">
            <a:spAutoFit/>
          </a:bodyPr>
          <a:lstStyle/>
          <a:p>
            <a:r>
              <a:rPr lang="en-US" sz="2000" b="0" i="0" u="none" strike="noStrike" baseline="0" dirty="0">
                <a:cs typeface="Arial" panose="020B0604020202020204" pitchFamily="34" charset="0"/>
              </a:rPr>
              <a:t>Make a physical check of the motor block, frame, or body part for the Vehicle Identification Number (VIN), motor, or serial number.</a:t>
            </a:r>
            <a:endParaRPr lang="en-US" sz="2000" dirty="0">
              <a:cs typeface="Arial" panose="020B0604020202020204" pitchFamily="34" charset="0"/>
            </a:endParaRPr>
          </a:p>
        </p:txBody>
      </p:sp>
    </p:spTree>
    <p:extLst>
      <p:ext uri="{BB962C8B-B14F-4D97-AF65-F5344CB8AC3E}">
        <p14:creationId xmlns:p14="http://schemas.microsoft.com/office/powerpoint/2010/main" val="1626558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8BD8CD76-BCDE-46A6-9DAE-2FC232A3E243}" type="slidenum">
              <a:rPr lang="en-US" altLang="en-US" sz="1200" smtClean="0">
                <a:solidFill>
                  <a:srgbClr val="D6ECFF"/>
                </a:solidFill>
                <a:latin typeface="Arial" pitchFamily="34" charset="0"/>
              </a:rPr>
              <a:pPr eaLnBrk="1" hangingPunct="1">
                <a:spcBef>
                  <a:spcPct val="0"/>
                </a:spcBef>
                <a:buClrTx/>
                <a:buSzTx/>
                <a:buFontTx/>
                <a:buNone/>
              </a:pPr>
              <a:t>50</a:t>
            </a:fld>
            <a:endParaRPr lang="en-US" altLang="en-US" sz="1200" dirty="0">
              <a:solidFill>
                <a:srgbClr val="D6ECFF"/>
              </a:solidFill>
              <a:latin typeface="Arial" pitchFamily="34" charset="0"/>
            </a:endParaRPr>
          </a:p>
        </p:txBody>
      </p:sp>
      <p:sp>
        <p:nvSpPr>
          <p:cNvPr id="3" name="Round Diagonal Corner Rectangle 2"/>
          <p:cNvSpPr/>
          <p:nvPr/>
        </p:nvSpPr>
        <p:spPr>
          <a:xfrm>
            <a:off x="564888" y="304800"/>
            <a:ext cx="8153400" cy="9144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prstClr val="white"/>
                </a:solidFill>
                <a:latin typeface="Arial" panose="020B0604020202020204" pitchFamily="34" charset="0"/>
                <a:cs typeface="Arial" panose="020B0604020202020204" pitchFamily="34" charset="0"/>
              </a:rPr>
              <a:t>TRAILERS, SEMI-TRAILERS, POLE TRAILERS, OR MOBILE HOMES</a:t>
            </a:r>
          </a:p>
        </p:txBody>
      </p:sp>
      <p:sp>
        <p:nvSpPr>
          <p:cNvPr id="159749" name="Text Box 4"/>
          <p:cNvSpPr txBox="1">
            <a:spLocks noChangeArrowheads="1"/>
          </p:cNvSpPr>
          <p:nvPr/>
        </p:nvSpPr>
        <p:spPr bwMode="auto">
          <a:xfrm>
            <a:off x="564888" y="1464975"/>
            <a:ext cx="8350512"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690563" indent="-233363"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
                <a:prstClr val="white"/>
              </a:buClr>
              <a:buSzTx/>
              <a:buFont typeface="Arial" panose="020B0604020202020204" pitchFamily="34" charset="0"/>
              <a:buChar char="●"/>
            </a:pPr>
            <a:r>
              <a:rPr lang="en-US" altLang="en-US" sz="2000" dirty="0">
                <a:solidFill>
                  <a:prstClr val="white"/>
                </a:solidFill>
                <a:latin typeface="Arial" pitchFamily="34" charset="0"/>
              </a:rPr>
              <a:t>Inspection is required when gross weight or registered weight exceeds </a:t>
            </a:r>
            <a:r>
              <a:rPr lang="en-US" altLang="en-US" sz="2000" b="1" dirty="0">
                <a:solidFill>
                  <a:prstClr val="white"/>
                </a:solidFill>
                <a:latin typeface="Arial" pitchFamily="34" charset="0"/>
              </a:rPr>
              <a:t>7500</a:t>
            </a:r>
            <a:r>
              <a:rPr lang="en-US" altLang="en-US" sz="2000" dirty="0">
                <a:solidFill>
                  <a:prstClr val="white"/>
                </a:solidFill>
                <a:latin typeface="Arial" pitchFamily="34" charset="0"/>
              </a:rPr>
              <a:t> lbs.</a:t>
            </a:r>
            <a:r>
              <a:rPr lang="en-US" altLang="en-US" sz="2000" dirty="0">
                <a:solidFill>
                  <a:srgbClr val="66FF19"/>
                </a:solidFill>
                <a:latin typeface="Arial" pitchFamily="34" charset="0"/>
              </a:rPr>
              <a:t> </a:t>
            </a:r>
          </a:p>
          <a:p>
            <a:pPr eaLnBrk="1" hangingPunct="1">
              <a:spcBef>
                <a:spcPct val="50000"/>
              </a:spcBef>
              <a:buClr>
                <a:prstClr val="white"/>
              </a:buClr>
              <a:buSzTx/>
              <a:buFont typeface="Arial" panose="020B0604020202020204" pitchFamily="34" charset="0"/>
              <a:buChar char="●"/>
            </a:pPr>
            <a:r>
              <a:rPr lang="en-US" altLang="en-US" sz="2000" dirty="0">
                <a:latin typeface="Arial" pitchFamily="34" charset="0"/>
              </a:rPr>
              <a:t>Insurance taken from towing vehicle</a:t>
            </a:r>
          </a:p>
          <a:p>
            <a:pPr eaLnBrk="1" hangingPunct="1">
              <a:spcBef>
                <a:spcPct val="50000"/>
              </a:spcBef>
              <a:buClr>
                <a:prstClr val="white"/>
              </a:buClr>
              <a:buSzTx/>
              <a:buFont typeface="Arial" panose="020B0604020202020204" pitchFamily="34" charset="0"/>
              <a:buChar char="●"/>
            </a:pPr>
            <a:r>
              <a:rPr lang="en-US" altLang="en-US" sz="2000" dirty="0">
                <a:latin typeface="Arial" pitchFamily="34" charset="0"/>
              </a:rPr>
              <a:t>Must have a </a:t>
            </a:r>
            <a:r>
              <a:rPr lang="en-US" altLang="en-US" sz="2000" b="1" dirty="0">
                <a:solidFill>
                  <a:srgbClr val="33CC33"/>
                </a:solidFill>
                <a:latin typeface="Arial" pitchFamily="34" charset="0"/>
              </a:rPr>
              <a:t>VIN</a:t>
            </a:r>
          </a:p>
          <a:p>
            <a:pPr marL="0" indent="0" eaLnBrk="1" hangingPunct="1">
              <a:spcBef>
                <a:spcPct val="50000"/>
              </a:spcBef>
              <a:buClr>
                <a:prstClr val="white"/>
              </a:buClr>
              <a:buSzTx/>
              <a:buNone/>
            </a:pPr>
            <a:endParaRPr lang="en-US" altLang="en-US" sz="2000" dirty="0">
              <a:solidFill>
                <a:srgbClr val="66FF19"/>
              </a:solidFill>
              <a:latin typeface="Arial" pitchFamily="34" charset="0"/>
            </a:endParaRPr>
          </a:p>
        </p:txBody>
      </p:sp>
      <p:pic>
        <p:nvPicPr>
          <p:cNvPr id="4474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490461"/>
            <a:ext cx="4047975" cy="2644959"/>
          </a:xfrm>
          <a:prstGeom prst="rect">
            <a:avLst/>
          </a:prstGeom>
          <a:solidFill>
            <a:schemeClr val="bg1"/>
          </a:solidFill>
          <a:ln w="38100">
            <a:solidFill>
              <a:srgbClr val="00B050"/>
            </a:solidFill>
          </a:ln>
        </p:spPr>
      </p:pic>
      <p:pic>
        <p:nvPicPr>
          <p:cNvPr id="44749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4658496" y="3490461"/>
            <a:ext cx="4256904" cy="2644959"/>
          </a:xfrm>
          <a:prstGeom prst="rect">
            <a:avLst/>
          </a:prstGeom>
          <a:solidFill>
            <a:schemeClr val="bg1"/>
          </a:solidFill>
          <a:ln w="38100">
            <a:solidFill>
              <a:srgbClr val="00B050"/>
            </a:solidFill>
          </a:ln>
        </p:spPr>
      </p:pic>
      <p:pic>
        <p:nvPicPr>
          <p:cNvPr id="447492" name="Picture 4"/>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rcRect l="13321" t="22917" r="35796" b="67262"/>
          <a:stretch/>
        </p:blipFill>
        <p:spPr bwMode="auto">
          <a:xfrm>
            <a:off x="838200" y="4114799"/>
            <a:ext cx="2057400" cy="255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ine 5"/>
          <p:cNvSpPr>
            <a:spLocks noChangeShapeType="1"/>
          </p:cNvSpPr>
          <p:nvPr/>
        </p:nvSpPr>
        <p:spPr bwMode="auto">
          <a:xfrm>
            <a:off x="304800" y="3276600"/>
            <a:ext cx="86106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6828219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C13BCCE-E903-4387-8F43-845262AB5716}" type="slidenum">
              <a:rPr lang="en-US" smtClean="0"/>
              <a:pPr>
                <a:defRPr/>
              </a:pPr>
              <a:t>51</a:t>
            </a:fld>
            <a:endParaRPr lang="en-US" dirty="0"/>
          </a:p>
        </p:txBody>
      </p:sp>
      <p:sp>
        <p:nvSpPr>
          <p:cNvPr id="7" name="Line 5"/>
          <p:cNvSpPr>
            <a:spLocks noChangeShapeType="1"/>
          </p:cNvSpPr>
          <p:nvPr/>
        </p:nvSpPr>
        <p:spPr bwMode="auto">
          <a:xfrm flipV="1">
            <a:off x="228600" y="1600200"/>
            <a:ext cx="86106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0" name="Text Box 5"/>
          <p:cNvSpPr txBox="1">
            <a:spLocks noChangeArrowheads="1"/>
          </p:cNvSpPr>
          <p:nvPr/>
        </p:nvSpPr>
        <p:spPr bwMode="auto">
          <a:xfrm>
            <a:off x="3962400" y="2590800"/>
            <a:ext cx="49530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marL="342900" indent="-342900" eaLnBrk="1" hangingPunct="1">
              <a:spcBef>
                <a:spcPct val="0"/>
              </a:spcBef>
              <a:spcAft>
                <a:spcPct val="50000"/>
              </a:spcAft>
              <a:buClrTx/>
              <a:buSzTx/>
              <a:buFont typeface="Arial" panose="020B0604020202020204" pitchFamily="34" charset="0"/>
              <a:buChar char="•"/>
            </a:pPr>
            <a:r>
              <a:rPr lang="en-US" altLang="en-US" sz="2000" dirty="0">
                <a:latin typeface="Arial" pitchFamily="34" charset="0"/>
              </a:rPr>
              <a:t>Turn signal lamps must emit a </a:t>
            </a:r>
            <a:r>
              <a:rPr lang="en-US" altLang="en-US" sz="2000" b="1" dirty="0">
                <a:solidFill>
                  <a:srgbClr val="FF0000"/>
                </a:solidFill>
                <a:latin typeface="Arial" pitchFamily="34" charset="0"/>
              </a:rPr>
              <a:t>RED</a:t>
            </a:r>
            <a:r>
              <a:rPr lang="en-US" altLang="en-US" sz="2000" dirty="0">
                <a:solidFill>
                  <a:srgbClr val="66FF19"/>
                </a:solidFill>
                <a:latin typeface="Arial" pitchFamily="34" charset="0"/>
              </a:rPr>
              <a:t> </a:t>
            </a:r>
            <a:r>
              <a:rPr lang="en-US" altLang="en-US" sz="2000" dirty="0">
                <a:latin typeface="Arial" pitchFamily="34" charset="0"/>
              </a:rPr>
              <a:t>or</a:t>
            </a:r>
            <a:r>
              <a:rPr lang="en-US" altLang="en-US" sz="2000" dirty="0">
                <a:solidFill>
                  <a:srgbClr val="66FF19"/>
                </a:solidFill>
                <a:latin typeface="Arial" pitchFamily="34" charset="0"/>
              </a:rPr>
              <a:t> </a:t>
            </a:r>
            <a:r>
              <a:rPr lang="en-US" altLang="en-US" sz="2000" b="1" dirty="0">
                <a:solidFill>
                  <a:srgbClr val="FFC000"/>
                </a:solidFill>
                <a:latin typeface="Arial" pitchFamily="34" charset="0"/>
              </a:rPr>
              <a:t>AMBER</a:t>
            </a:r>
            <a:r>
              <a:rPr lang="en-US" altLang="en-US" sz="2000" dirty="0">
                <a:latin typeface="Arial" pitchFamily="34" charset="0"/>
              </a:rPr>
              <a:t> light.</a:t>
            </a:r>
          </a:p>
          <a:p>
            <a:pPr marL="342900" indent="-342900" eaLnBrk="1" hangingPunct="1">
              <a:spcBef>
                <a:spcPct val="0"/>
              </a:spcBef>
              <a:spcAft>
                <a:spcPct val="50000"/>
              </a:spcAft>
              <a:buClrTx/>
              <a:buSzTx/>
              <a:buFont typeface="Arial" panose="020B0604020202020204" pitchFamily="34" charset="0"/>
              <a:buChar char="•"/>
            </a:pPr>
            <a:r>
              <a:rPr lang="en-US" altLang="en-US" sz="2000" dirty="0">
                <a:latin typeface="Arial" pitchFamily="34" charset="0"/>
              </a:rPr>
              <a:t>2 Tail lamps; </a:t>
            </a:r>
            <a:r>
              <a:rPr lang="en-US" altLang="en-US" sz="2000" b="1" dirty="0">
                <a:solidFill>
                  <a:srgbClr val="FF0000"/>
                </a:solidFill>
                <a:latin typeface="Arial" pitchFamily="34" charset="0"/>
              </a:rPr>
              <a:t>RED</a:t>
            </a:r>
          </a:p>
          <a:p>
            <a:pPr marL="342900" indent="-342900" eaLnBrk="1" hangingPunct="1">
              <a:spcBef>
                <a:spcPct val="0"/>
              </a:spcBef>
              <a:spcAft>
                <a:spcPct val="50000"/>
              </a:spcAft>
              <a:buClrTx/>
              <a:buSzTx/>
              <a:buFont typeface="Arial" panose="020B0604020202020204" pitchFamily="34" charset="0"/>
              <a:buChar char="•"/>
            </a:pPr>
            <a:r>
              <a:rPr lang="en-US" altLang="en-US" sz="2000" dirty="0">
                <a:latin typeface="Arial" pitchFamily="34" charset="0"/>
              </a:rPr>
              <a:t>2 Stop lamps; </a:t>
            </a:r>
            <a:r>
              <a:rPr lang="en-US" altLang="en-US" sz="2000" b="1" dirty="0">
                <a:solidFill>
                  <a:srgbClr val="FF0000"/>
                </a:solidFill>
                <a:latin typeface="Arial" pitchFamily="34" charset="0"/>
              </a:rPr>
              <a:t>RED</a:t>
            </a:r>
            <a:r>
              <a:rPr lang="en-US" altLang="en-US" sz="2000" dirty="0">
                <a:latin typeface="Arial" pitchFamily="34" charset="0"/>
              </a:rPr>
              <a:t> or </a:t>
            </a:r>
            <a:r>
              <a:rPr lang="en-US" altLang="en-US" sz="2000" b="1" dirty="0">
                <a:solidFill>
                  <a:srgbClr val="FFC000"/>
                </a:solidFill>
                <a:latin typeface="Arial" pitchFamily="34" charset="0"/>
              </a:rPr>
              <a:t>AMBER </a:t>
            </a:r>
            <a:r>
              <a:rPr lang="en-US" altLang="en-US" sz="2000" dirty="0">
                <a:latin typeface="Arial" pitchFamily="34" charset="0"/>
              </a:rPr>
              <a:t>or any shade of color between red and amber in color.</a:t>
            </a:r>
          </a:p>
          <a:p>
            <a:pPr marL="342900" indent="-342900" eaLnBrk="1" hangingPunct="1">
              <a:spcBef>
                <a:spcPct val="0"/>
              </a:spcBef>
              <a:spcAft>
                <a:spcPct val="50000"/>
              </a:spcAft>
              <a:buClrTx/>
              <a:buSzTx/>
              <a:buFont typeface="Arial" panose="020B0604020202020204" pitchFamily="34" charset="0"/>
              <a:buChar char="•"/>
            </a:pPr>
            <a:r>
              <a:rPr lang="en-US" altLang="en-US" sz="2000" dirty="0">
                <a:latin typeface="Arial" pitchFamily="34" charset="0"/>
              </a:rPr>
              <a:t>2 Rear Reflectors; </a:t>
            </a:r>
            <a:r>
              <a:rPr lang="en-US" altLang="en-US" sz="2000" b="1" dirty="0">
                <a:solidFill>
                  <a:srgbClr val="FF0000"/>
                </a:solidFill>
                <a:latin typeface="Arial" pitchFamily="34" charset="0"/>
              </a:rPr>
              <a:t>RED</a:t>
            </a:r>
          </a:p>
          <a:p>
            <a:pPr marL="342900" indent="-342900" eaLnBrk="1" hangingPunct="1">
              <a:spcBef>
                <a:spcPct val="0"/>
              </a:spcBef>
              <a:spcAft>
                <a:spcPct val="50000"/>
              </a:spcAft>
              <a:buClrTx/>
              <a:buSzTx/>
              <a:buFont typeface="Arial" panose="020B0604020202020204" pitchFamily="34" charset="0"/>
              <a:buChar char="•"/>
            </a:pPr>
            <a:r>
              <a:rPr lang="en-US" altLang="en-US" sz="2000" dirty="0">
                <a:latin typeface="Arial" pitchFamily="34" charset="0"/>
              </a:rPr>
              <a:t>License Plate Lamp (1; white/clear)</a:t>
            </a:r>
          </a:p>
        </p:txBody>
      </p:sp>
      <p:pic>
        <p:nvPicPr>
          <p:cNvPr id="4485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127"/>
          <a:stretch/>
        </p:blipFill>
        <p:spPr bwMode="auto">
          <a:xfrm>
            <a:off x="304800" y="2133600"/>
            <a:ext cx="3450549" cy="3916839"/>
          </a:xfrm>
          <a:prstGeom prst="rect">
            <a:avLst/>
          </a:prstGeom>
          <a:solidFill>
            <a:schemeClr val="bg1"/>
          </a:solidFill>
          <a:ln w="38100">
            <a:solidFill>
              <a:srgbClr val="00B050"/>
            </a:solidFill>
          </a:ln>
        </p:spPr>
      </p:pic>
      <p:sp>
        <p:nvSpPr>
          <p:cNvPr id="9" name="Round Diagonal Corner Rectangle 8"/>
          <p:cNvSpPr/>
          <p:nvPr/>
        </p:nvSpPr>
        <p:spPr>
          <a:xfrm>
            <a:off x="457200" y="405070"/>
            <a:ext cx="8153400" cy="9144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prstClr val="white"/>
                </a:solidFill>
                <a:latin typeface="Arial" panose="020B0604020202020204" pitchFamily="34" charset="0"/>
                <a:cs typeface="Arial" panose="020B0604020202020204" pitchFamily="34" charset="0"/>
              </a:rPr>
              <a:t>TRAILERS, SEMI-TRAILERS, POLE TRAILERS, OR MOBILE HOMES</a:t>
            </a:r>
          </a:p>
        </p:txBody>
      </p:sp>
    </p:spTree>
    <p:extLst>
      <p:ext uri="{BB962C8B-B14F-4D97-AF65-F5344CB8AC3E}">
        <p14:creationId xmlns:p14="http://schemas.microsoft.com/office/powerpoint/2010/main" val="2475592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569" name="Picture 345"/>
          <p:cNvPicPr>
            <a:picLocks noChangeAspect="1" noChangeArrowheads="1"/>
          </p:cNvPicPr>
          <p:nvPr/>
        </p:nvPicPr>
        <p:blipFill rotWithShape="1">
          <a:blip r:embed="rId3">
            <a:extLst>
              <a:ext uri="{28A0092B-C50C-407E-A947-70E740481C1C}">
                <a14:useLocalDpi xmlns:a14="http://schemas.microsoft.com/office/drawing/2010/main" val="0"/>
              </a:ext>
            </a:extLst>
          </a:blip>
          <a:srcRect l="3222" t="32970" r="8301" b="14657"/>
          <a:stretch/>
        </p:blipFill>
        <p:spPr bwMode="auto">
          <a:xfrm>
            <a:off x="636104" y="4293064"/>
            <a:ext cx="4991100" cy="1700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022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178BA531-90F5-4FBD-8F37-AE97E872DAB7}" type="slidenum">
              <a:rPr lang="en-US" altLang="en-US" sz="1200" smtClean="0">
                <a:solidFill>
                  <a:srgbClr val="D6ECFF"/>
                </a:solidFill>
                <a:latin typeface="Arial" pitchFamily="34" charset="0"/>
              </a:rPr>
              <a:pPr eaLnBrk="1" hangingPunct="1">
                <a:spcBef>
                  <a:spcPct val="0"/>
                </a:spcBef>
                <a:buClrTx/>
                <a:buSzTx/>
                <a:buFontTx/>
                <a:buNone/>
              </a:pPr>
              <a:t>52</a:t>
            </a:fld>
            <a:endParaRPr lang="en-US" altLang="en-US" sz="1200" dirty="0">
              <a:solidFill>
                <a:srgbClr val="D6ECFF"/>
              </a:solidFill>
              <a:latin typeface="Arial" pitchFamily="34" charset="0"/>
            </a:endParaRPr>
          </a:p>
        </p:txBody>
      </p:sp>
      <p:sp>
        <p:nvSpPr>
          <p:cNvPr id="180229" name="Text Box 1030"/>
          <p:cNvSpPr txBox="1">
            <a:spLocks noChangeArrowheads="1"/>
          </p:cNvSpPr>
          <p:nvPr/>
        </p:nvSpPr>
        <p:spPr bwMode="auto">
          <a:xfrm>
            <a:off x="685800" y="1525251"/>
            <a:ext cx="74676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marL="231775" indent="-231775"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40000"/>
              </a:spcAft>
              <a:buClr>
                <a:srgbClr val="008000"/>
              </a:buClr>
              <a:buSzTx/>
              <a:buFont typeface="Arial" panose="020B0604020202020204" pitchFamily="34" charset="0"/>
              <a:buChar char="•"/>
            </a:pPr>
            <a:r>
              <a:rPr lang="en-US" altLang="en-US" sz="2000" dirty="0">
                <a:latin typeface="Arial" pitchFamily="34" charset="0"/>
              </a:rPr>
              <a:t>Tires (2/32</a:t>
            </a:r>
            <a:r>
              <a:rPr lang="en-US" altLang="en-US" sz="2000" baseline="30000" dirty="0">
                <a:latin typeface="Arial" pitchFamily="34" charset="0"/>
              </a:rPr>
              <a:t>nd</a:t>
            </a:r>
            <a:r>
              <a:rPr lang="en-US" altLang="en-US" sz="2000" dirty="0">
                <a:latin typeface="Arial" pitchFamily="34" charset="0"/>
              </a:rPr>
              <a:t>) </a:t>
            </a:r>
          </a:p>
          <a:p>
            <a:pPr eaLnBrk="1" hangingPunct="1">
              <a:spcBef>
                <a:spcPct val="0"/>
              </a:spcBef>
              <a:spcAft>
                <a:spcPct val="40000"/>
              </a:spcAft>
              <a:buClr>
                <a:srgbClr val="008000"/>
              </a:buClr>
              <a:buSzTx/>
              <a:buFont typeface="Arial" panose="020B0604020202020204" pitchFamily="34" charset="0"/>
              <a:buChar char="•"/>
            </a:pPr>
            <a:r>
              <a:rPr lang="en-US" altLang="en-US" sz="2000" dirty="0">
                <a:latin typeface="Arial" pitchFamily="34" charset="0"/>
              </a:rPr>
              <a:t>Safety Guards or Flaps (if required)</a:t>
            </a:r>
          </a:p>
          <a:p>
            <a:pPr eaLnBrk="1" hangingPunct="1">
              <a:spcBef>
                <a:spcPct val="0"/>
              </a:spcBef>
              <a:spcAft>
                <a:spcPct val="40000"/>
              </a:spcAft>
              <a:buClr>
                <a:srgbClr val="008000"/>
              </a:buClr>
              <a:buSzTx/>
              <a:buFont typeface="Arial" panose="020B0604020202020204" pitchFamily="34" charset="0"/>
              <a:buChar char="•"/>
            </a:pPr>
            <a:r>
              <a:rPr lang="en-US" altLang="en-US" sz="2000" dirty="0">
                <a:latin typeface="Arial" pitchFamily="34" charset="0"/>
              </a:rPr>
              <a:t>Wheel Assembly</a:t>
            </a:r>
          </a:p>
          <a:p>
            <a:pPr eaLnBrk="1" hangingPunct="1">
              <a:spcBef>
                <a:spcPct val="0"/>
              </a:spcBef>
              <a:spcAft>
                <a:spcPct val="40000"/>
              </a:spcAft>
              <a:buClr>
                <a:srgbClr val="008000"/>
              </a:buClr>
              <a:buSzTx/>
              <a:buFont typeface="Arial" panose="020B0604020202020204" pitchFamily="34" charset="0"/>
              <a:buChar char="•"/>
            </a:pPr>
            <a:r>
              <a:rPr lang="en-US" altLang="en-US" sz="2000" dirty="0">
                <a:latin typeface="Arial" pitchFamily="34" charset="0"/>
              </a:rPr>
              <a:t>Brake System</a:t>
            </a:r>
          </a:p>
          <a:p>
            <a:pPr eaLnBrk="1" hangingPunct="1">
              <a:spcBef>
                <a:spcPct val="0"/>
              </a:spcBef>
              <a:spcAft>
                <a:spcPct val="40000"/>
              </a:spcAft>
              <a:buClr>
                <a:srgbClr val="008000"/>
              </a:buClr>
              <a:buSzTx/>
              <a:buFont typeface="Arial" panose="020B0604020202020204" pitchFamily="34" charset="0"/>
              <a:buChar char="•"/>
            </a:pPr>
            <a:r>
              <a:rPr lang="en-US" altLang="en-US" sz="2000" dirty="0">
                <a:latin typeface="Arial" pitchFamily="34" charset="0"/>
              </a:rPr>
              <a:t>Vehicles and Trailers 80” or wider must have clearance, side marker lamps, and reflectors.</a:t>
            </a:r>
          </a:p>
        </p:txBody>
      </p:sp>
      <p:grpSp>
        <p:nvGrpSpPr>
          <p:cNvPr id="180231" name="Group 1048"/>
          <p:cNvGrpSpPr>
            <a:grpSpLocks/>
          </p:cNvGrpSpPr>
          <p:nvPr/>
        </p:nvGrpSpPr>
        <p:grpSpPr bwMode="auto">
          <a:xfrm>
            <a:off x="609600" y="6062990"/>
            <a:ext cx="7772400" cy="609600"/>
            <a:chOff x="576" y="3552"/>
            <a:chExt cx="4752" cy="384"/>
          </a:xfrm>
        </p:grpSpPr>
        <p:sp>
          <p:nvSpPr>
            <p:cNvPr id="180233" name="Rectangle 1043"/>
            <p:cNvSpPr>
              <a:spLocks noChangeArrowheads="1"/>
            </p:cNvSpPr>
            <p:nvPr/>
          </p:nvSpPr>
          <p:spPr bwMode="auto">
            <a:xfrm>
              <a:off x="576" y="3552"/>
              <a:ext cx="4752" cy="384"/>
            </a:xfrm>
            <a:prstGeom prst="rect">
              <a:avLst/>
            </a:prstGeom>
            <a:solidFill>
              <a:srgbClr val="003300"/>
            </a:solidFill>
            <a:ln>
              <a:noFill/>
            </a:ln>
            <a:extLst>
              <a:ext uri="{91240B29-F687-4F45-9708-019B960494DF}">
                <a14:hiddenLine xmlns:a14="http://schemas.microsoft.com/office/drawing/2010/main" w="28575">
                  <a:solidFill>
                    <a:srgbClr val="000000"/>
                  </a:solidFill>
                  <a:miter lim="800000"/>
                  <a:headEnd/>
                  <a:tailEnd/>
                </a14:hiddenLine>
              </a:ext>
            </a:extLst>
          </p:spPr>
          <p:txBody>
            <a:bodyPr lIns="0" rIns="0" anchor="ct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endParaRPr lang="en-US" altLang="en-US" sz="1800" dirty="0">
                <a:latin typeface="Arial" pitchFamily="34" charset="0"/>
              </a:endParaRPr>
            </a:p>
          </p:txBody>
        </p:sp>
        <p:sp>
          <p:nvSpPr>
            <p:cNvPr id="180234" name="Line 1045"/>
            <p:cNvSpPr>
              <a:spLocks noChangeShapeType="1"/>
            </p:cNvSpPr>
            <p:nvPr/>
          </p:nvSpPr>
          <p:spPr bwMode="auto">
            <a:xfrm>
              <a:off x="576" y="3741"/>
              <a:ext cx="4752" cy="0"/>
            </a:xfrm>
            <a:prstGeom prst="line">
              <a:avLst/>
            </a:prstGeom>
            <a:noFill/>
            <a:ln w="9525">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0" name="Text Box 1037"/>
            <p:cNvSpPr txBox="1">
              <a:spLocks noChangeArrowheads="1"/>
            </p:cNvSpPr>
            <p:nvPr/>
          </p:nvSpPr>
          <p:spPr bwMode="auto">
            <a:xfrm>
              <a:off x="3682" y="3552"/>
              <a:ext cx="528" cy="327"/>
            </a:xfrm>
            <a:prstGeom prst="rect">
              <a:avLst/>
            </a:prstGeom>
            <a:noFill/>
            <a:ln w="9525">
              <a:noFill/>
              <a:miter lim="800000"/>
              <a:headEnd/>
              <a:tailEnd/>
            </a:ln>
            <a:effectLst/>
          </p:spPr>
          <p:txBody>
            <a:bodyPr lIns="0" rIns="0">
              <a:spAutoFit/>
            </a:bodyPr>
            <a:lstStyle/>
            <a:p>
              <a:pPr>
                <a:spcBef>
                  <a:spcPct val="50000"/>
                </a:spcBef>
                <a:defRPr/>
              </a:pPr>
              <a:r>
                <a:rPr lang="en-US" sz="2800" b="1" dirty="0">
                  <a:latin typeface="Arial" charset="0"/>
                </a:rPr>
                <a:t>40 Ft</a:t>
              </a:r>
            </a:p>
          </p:txBody>
        </p:sp>
      </p:grpSp>
      <p:sp>
        <p:nvSpPr>
          <p:cNvPr id="12" name="Text Box 1037"/>
          <p:cNvSpPr txBox="1">
            <a:spLocks noChangeArrowheads="1"/>
          </p:cNvSpPr>
          <p:nvPr/>
        </p:nvSpPr>
        <p:spPr bwMode="auto">
          <a:xfrm>
            <a:off x="685800" y="6106180"/>
            <a:ext cx="1257300" cy="461665"/>
          </a:xfrm>
          <a:prstGeom prst="rect">
            <a:avLst/>
          </a:prstGeom>
          <a:noFill/>
          <a:ln w="9525">
            <a:noFill/>
            <a:miter lim="800000"/>
            <a:headEnd/>
            <a:tailEnd/>
          </a:ln>
          <a:effectLst/>
        </p:spPr>
        <p:txBody>
          <a:bodyPr wrap="square" lIns="0" rIns="0">
            <a:spAutoFit/>
          </a:bodyPr>
          <a:lstStyle/>
          <a:p>
            <a:pPr>
              <a:spcBef>
                <a:spcPct val="50000"/>
              </a:spcBef>
              <a:defRPr/>
            </a:pPr>
            <a:r>
              <a:rPr lang="en-US" sz="2400" b="1" dirty="0">
                <a:latin typeface="Arial" charset="0"/>
              </a:rPr>
              <a:t>20 mph</a:t>
            </a:r>
          </a:p>
        </p:txBody>
      </p:sp>
      <p:sp>
        <p:nvSpPr>
          <p:cNvPr id="13" name="Text Box 1037"/>
          <p:cNvSpPr txBox="1">
            <a:spLocks noChangeArrowheads="1"/>
          </p:cNvSpPr>
          <p:nvPr/>
        </p:nvSpPr>
        <p:spPr bwMode="auto">
          <a:xfrm>
            <a:off x="7543800" y="6106180"/>
            <a:ext cx="838200" cy="523220"/>
          </a:xfrm>
          <a:prstGeom prst="rect">
            <a:avLst/>
          </a:prstGeom>
          <a:noFill/>
          <a:ln w="9525">
            <a:noFill/>
            <a:miter lim="800000"/>
            <a:headEnd/>
            <a:tailEnd/>
          </a:ln>
          <a:effectLst/>
        </p:spPr>
        <p:txBody>
          <a:bodyPr lIns="0" rIns="0">
            <a:spAutoFit/>
          </a:bodyPr>
          <a:lstStyle/>
          <a:p>
            <a:pPr>
              <a:spcBef>
                <a:spcPct val="50000"/>
              </a:spcBef>
              <a:defRPr/>
            </a:pPr>
            <a:r>
              <a:rPr lang="en-US" sz="2800" b="1" dirty="0">
                <a:latin typeface="Arial" charset="0"/>
              </a:rPr>
              <a:t>50 Ft</a:t>
            </a:r>
          </a:p>
        </p:txBody>
      </p:sp>
      <p:sp>
        <p:nvSpPr>
          <p:cNvPr id="14" name="Round Diagonal Corner Rectangle 13"/>
          <p:cNvSpPr/>
          <p:nvPr/>
        </p:nvSpPr>
        <p:spPr>
          <a:xfrm>
            <a:off x="564888" y="304800"/>
            <a:ext cx="8153400" cy="9144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prstClr val="white"/>
                </a:solidFill>
                <a:latin typeface="Arial" panose="020B0604020202020204" pitchFamily="34" charset="0"/>
                <a:cs typeface="Arial" panose="020B0604020202020204" pitchFamily="34" charset="0"/>
              </a:rPr>
              <a:t>TRAILERS, SEMI-TRAILERS, POLE TRAILERS, OR MOBILE HOMES</a:t>
            </a:r>
          </a:p>
        </p:txBody>
      </p:sp>
      <p:sp>
        <p:nvSpPr>
          <p:cNvPr id="15" name="Line 5"/>
          <p:cNvSpPr>
            <a:spLocks noChangeShapeType="1"/>
          </p:cNvSpPr>
          <p:nvPr/>
        </p:nvSpPr>
        <p:spPr bwMode="auto">
          <a:xfrm>
            <a:off x="313083" y="4191000"/>
            <a:ext cx="86106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91481DE6-F897-4108-A234-C5A293D2CE9A}" type="slidenum">
              <a:rPr lang="en-US" altLang="en-US" sz="1200" smtClean="0">
                <a:solidFill>
                  <a:srgbClr val="D6ECFF"/>
                </a:solidFill>
                <a:latin typeface="Arial" pitchFamily="34" charset="0"/>
              </a:rPr>
              <a:pPr eaLnBrk="1" hangingPunct="1">
                <a:spcBef>
                  <a:spcPct val="0"/>
                </a:spcBef>
                <a:buClrTx/>
                <a:buSzTx/>
                <a:buFontTx/>
                <a:buNone/>
              </a:pPr>
              <a:t>53</a:t>
            </a:fld>
            <a:endParaRPr lang="en-US" altLang="en-US" sz="1200" dirty="0">
              <a:solidFill>
                <a:srgbClr val="D6ECFF"/>
              </a:solidFill>
              <a:latin typeface="Arial" pitchFamily="34" charset="0"/>
            </a:endParaRPr>
          </a:p>
        </p:txBody>
      </p:sp>
      <p:sp>
        <p:nvSpPr>
          <p:cNvPr id="3" name="Rectangle 2"/>
          <p:cNvSpPr txBox="1">
            <a:spLocks noChangeArrowheads="1"/>
          </p:cNvSpPr>
          <p:nvPr/>
        </p:nvSpPr>
        <p:spPr>
          <a:xfrm>
            <a:off x="685800" y="3276600"/>
            <a:ext cx="7772400" cy="12192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fontAlgn="auto">
              <a:spcAft>
                <a:spcPts val="0"/>
              </a:spcAft>
              <a:defRPr/>
            </a:pPr>
            <a:r>
              <a:rPr lang="en-US" altLang="en-US" sz="3200" b="1" dirty="0">
                <a:solidFill>
                  <a:schemeClr val="tx1"/>
                </a:solidFill>
                <a:latin typeface="Arial" panose="020B0604020202020204" pitchFamily="34" charset="0"/>
                <a:cs typeface="Arial" panose="020B0604020202020204" pitchFamily="34" charset="0"/>
              </a:rPr>
              <a:t>Vehicle Inspection Criteria</a:t>
            </a:r>
            <a:br>
              <a:rPr lang="en-US" altLang="en-US" sz="3200" b="1" dirty="0">
                <a:solidFill>
                  <a:schemeClr val="tx1"/>
                </a:solidFill>
                <a:latin typeface="Arial" panose="020B0604020202020204" pitchFamily="34" charset="0"/>
                <a:cs typeface="Arial" panose="020B0604020202020204" pitchFamily="34" charset="0"/>
              </a:rPr>
            </a:br>
            <a:r>
              <a:rPr lang="en-US" altLang="en-US" sz="4800" b="1" dirty="0">
                <a:solidFill>
                  <a:schemeClr val="tx1"/>
                </a:solidFill>
                <a:latin typeface="Arial" panose="020B0604020202020204" pitchFamily="34" charset="0"/>
                <a:cs typeface="Arial" panose="020B0604020202020204" pitchFamily="34" charset="0"/>
              </a:rPr>
              <a:t>Buses &amp; School Buses</a:t>
            </a:r>
            <a:endParaRPr lang="en-US" altLang="en-US" sz="3200" b="1" dirty="0">
              <a:solidFill>
                <a:schemeClr val="tx1"/>
              </a:solidFill>
              <a:latin typeface="Arial" panose="020B0604020202020204" pitchFamily="34" charset="0"/>
              <a:cs typeface="Arial" panose="020B0604020202020204" pitchFamily="34" charset="0"/>
            </a:endParaRPr>
          </a:p>
        </p:txBody>
      </p:sp>
      <p:pic>
        <p:nvPicPr>
          <p:cNvPr id="441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694" y="169863"/>
            <a:ext cx="8456613" cy="638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14643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BFDE46F0-310B-4167-9FD5-9D9BE00AE9B3}" type="slidenum">
              <a:rPr lang="en-US" altLang="en-US" sz="1200" smtClean="0">
                <a:solidFill>
                  <a:srgbClr val="D6ECFF"/>
                </a:solidFill>
                <a:latin typeface="Arial" pitchFamily="34" charset="0"/>
              </a:rPr>
              <a:pPr eaLnBrk="1" hangingPunct="1">
                <a:spcBef>
                  <a:spcPct val="0"/>
                </a:spcBef>
                <a:buClrTx/>
                <a:buSzTx/>
                <a:buFontTx/>
                <a:buNone/>
              </a:pPr>
              <a:t>54</a:t>
            </a:fld>
            <a:endParaRPr lang="en-US" altLang="en-US" sz="1200" dirty="0">
              <a:solidFill>
                <a:srgbClr val="D6ECFF"/>
              </a:solidFill>
              <a:latin typeface="Arial" pitchFamily="34" charset="0"/>
            </a:endParaRPr>
          </a:p>
        </p:txBody>
      </p:sp>
      <p:sp>
        <p:nvSpPr>
          <p:cNvPr id="3" name="Rectangle 2"/>
          <p:cNvSpPr txBox="1">
            <a:spLocks noChangeArrowheads="1"/>
          </p:cNvSpPr>
          <p:nvPr/>
        </p:nvSpPr>
        <p:spPr bwMode="auto">
          <a:xfrm>
            <a:off x="547688" y="1447800"/>
            <a:ext cx="7758112" cy="571500"/>
          </a:xfrm>
          <a:prstGeom prst="rect">
            <a:avLst/>
          </a:prstGeom>
          <a:solidFill>
            <a:schemeClr val="bg1"/>
          </a:solidFill>
          <a:ln w="9525">
            <a:noFill/>
            <a:miter lim="800000"/>
            <a:headEnd/>
            <a:tailEnd/>
          </a:ln>
        </p:spPr>
        <p:txBody>
          <a:bodyPr/>
          <a:lstStyle/>
          <a:p>
            <a:pPr algn="ctr" eaLnBrk="0" hangingPunct="0">
              <a:defRPr/>
            </a:pPr>
            <a:r>
              <a:rPr lang="en-US" sz="2000" b="1" dirty="0">
                <a:ea typeface="+mj-ea"/>
                <a:cs typeface="+mj-cs"/>
              </a:rPr>
              <a:t>Inspect these additional items</a:t>
            </a:r>
            <a:endParaRPr lang="en-US" sz="4800" b="1" dirty="0">
              <a:ea typeface="+mj-ea"/>
              <a:cs typeface="+mj-cs"/>
            </a:endParaRPr>
          </a:p>
        </p:txBody>
      </p:sp>
      <p:sp>
        <p:nvSpPr>
          <p:cNvPr id="146436" name="Text Box 3"/>
          <p:cNvSpPr txBox="1">
            <a:spLocks noChangeArrowheads="1"/>
          </p:cNvSpPr>
          <p:nvPr/>
        </p:nvSpPr>
        <p:spPr bwMode="auto">
          <a:xfrm>
            <a:off x="574192" y="3073349"/>
            <a:ext cx="6172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8138" indent="-338138"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Seat Belts (driver only)</a:t>
            </a:r>
          </a:p>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Clearance Lamps</a:t>
            </a:r>
          </a:p>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Side Marker Lamps</a:t>
            </a:r>
          </a:p>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Side Reflectors</a:t>
            </a:r>
          </a:p>
          <a:p>
            <a:pPr eaLnBrk="1" hangingPunct="1">
              <a:spcBef>
                <a:spcPct val="0"/>
              </a:spcBef>
              <a:spcAft>
                <a:spcPct val="50000"/>
              </a:spcAft>
              <a:buClr>
                <a:schemeClr val="tx1"/>
              </a:buClr>
              <a:buSzTx/>
              <a:buFont typeface="Arial" panose="020B0604020202020204" pitchFamily="34" charset="0"/>
              <a:buChar char="●"/>
            </a:pPr>
            <a:r>
              <a:rPr lang="en-US" altLang="en-US" sz="2000" dirty="0">
                <a:latin typeface="Arial" pitchFamily="34" charset="0"/>
              </a:rPr>
              <a:t>Gas caps on vehicles </a:t>
            </a:r>
            <a:br>
              <a:rPr lang="en-US" altLang="en-US" sz="2000" dirty="0">
                <a:latin typeface="Arial" pitchFamily="34" charset="0"/>
              </a:rPr>
            </a:br>
            <a:r>
              <a:rPr lang="en-US" altLang="en-US" sz="2000" dirty="0">
                <a:latin typeface="Arial" pitchFamily="34" charset="0"/>
              </a:rPr>
              <a:t>2-24 model years old</a:t>
            </a:r>
          </a:p>
        </p:txBody>
      </p:sp>
      <p:sp>
        <p:nvSpPr>
          <p:cNvPr id="6" name="Line 11"/>
          <p:cNvSpPr>
            <a:spLocks noChangeShapeType="1"/>
          </p:cNvSpPr>
          <p:nvPr/>
        </p:nvSpPr>
        <p:spPr bwMode="auto">
          <a:xfrm>
            <a:off x="609600" y="2209800"/>
            <a:ext cx="7924800" cy="0"/>
          </a:xfrm>
          <a:prstGeom prst="line">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2800" b="1" dirty="0">
              <a:solidFill>
                <a:schemeClr val="lt1"/>
              </a:solidFill>
              <a:latin typeface="+mn-lt"/>
              <a:cs typeface="Arial" panose="020B0604020202020204" pitchFamily="34" charset="0"/>
            </a:endParaRPr>
          </a:p>
        </p:txBody>
      </p:sp>
      <p:pic>
        <p:nvPicPr>
          <p:cNvPr id="4372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9912" y="2793900"/>
            <a:ext cx="4517454" cy="322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 Diagonal Corner Rectangle 7"/>
          <p:cNvSpPr/>
          <p:nvPr/>
        </p:nvSpPr>
        <p:spPr>
          <a:xfrm>
            <a:off x="495300" y="241351"/>
            <a:ext cx="8153400" cy="9144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prstClr val="white"/>
                </a:solidFill>
                <a:latin typeface="Arial" panose="020B0604020202020204" pitchFamily="34" charset="0"/>
                <a:cs typeface="Arial" panose="020B0604020202020204" pitchFamily="34" charset="0"/>
              </a:rPr>
              <a:t>SCHOOL BUSES</a:t>
            </a:r>
          </a:p>
        </p:txBody>
      </p:sp>
    </p:spTree>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CB4E2A42-2FEF-4D8B-8B71-0729F2B10801}" type="slidenum">
              <a:rPr lang="en-US" altLang="en-US" sz="1200" smtClean="0">
                <a:solidFill>
                  <a:srgbClr val="D6ECFF"/>
                </a:solidFill>
                <a:latin typeface="Arial" pitchFamily="34" charset="0"/>
              </a:rPr>
              <a:pPr eaLnBrk="1" hangingPunct="1">
                <a:spcBef>
                  <a:spcPct val="0"/>
                </a:spcBef>
                <a:buClrTx/>
                <a:buSzTx/>
                <a:buFontTx/>
                <a:buNone/>
              </a:pPr>
              <a:t>55</a:t>
            </a:fld>
            <a:endParaRPr lang="en-US" altLang="en-US" sz="1200" dirty="0">
              <a:solidFill>
                <a:srgbClr val="D6ECFF"/>
              </a:solidFill>
              <a:latin typeface="Arial" pitchFamily="34" charset="0"/>
            </a:endParaRPr>
          </a:p>
        </p:txBody>
      </p:sp>
      <p:sp>
        <p:nvSpPr>
          <p:cNvPr id="149508" name="Text Box 4"/>
          <p:cNvSpPr txBox="1">
            <a:spLocks noChangeArrowheads="1"/>
          </p:cNvSpPr>
          <p:nvPr/>
        </p:nvSpPr>
        <p:spPr bwMode="auto">
          <a:xfrm>
            <a:off x="381000" y="1447800"/>
            <a:ext cx="8229600"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8138" indent="-338138"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
                <a:schemeClr val="tx1"/>
              </a:buClr>
              <a:buSzTx/>
              <a:buFont typeface="Arial" panose="020B0604020202020204" pitchFamily="34" charset="0"/>
              <a:buChar char="•"/>
            </a:pPr>
            <a:r>
              <a:rPr lang="en-US" altLang="en-US" sz="2000" b="1" dirty="0">
                <a:solidFill>
                  <a:srgbClr val="FF0000"/>
                </a:solidFill>
                <a:latin typeface="Arial" pitchFamily="34" charset="0"/>
              </a:rPr>
              <a:t>RED</a:t>
            </a:r>
            <a:r>
              <a:rPr lang="en-US" altLang="en-US" sz="2000" dirty="0">
                <a:latin typeface="Arial" pitchFamily="34" charset="0"/>
              </a:rPr>
              <a:t> Warning Lamps (2 front – 2 rear – alternately flashing); visible at 500 feet in normal sunlight.</a:t>
            </a:r>
          </a:p>
          <a:p>
            <a:pPr eaLnBrk="1" hangingPunct="1">
              <a:spcBef>
                <a:spcPct val="0"/>
              </a:spcBef>
              <a:buClr>
                <a:schemeClr val="tx1"/>
              </a:buClr>
              <a:buSzTx/>
              <a:buFont typeface="Arial" panose="020B0604020202020204" pitchFamily="34" charset="0"/>
              <a:buChar char="•"/>
            </a:pPr>
            <a:endParaRPr lang="en-US" altLang="en-US" sz="2000" dirty="0">
              <a:latin typeface="Arial" pitchFamily="34" charset="0"/>
            </a:endParaRPr>
          </a:p>
          <a:p>
            <a:pPr lvl="1" eaLnBrk="1" hangingPunct="1">
              <a:spcBef>
                <a:spcPct val="0"/>
              </a:spcBef>
              <a:buClr>
                <a:schemeClr val="tx1"/>
              </a:buClr>
              <a:buSzTx/>
              <a:buFont typeface="Arial" panose="020B0604020202020204" pitchFamily="34" charset="0"/>
              <a:buChar char="•"/>
            </a:pPr>
            <a:r>
              <a:rPr lang="en-US" altLang="en-US" sz="1800" dirty="0">
                <a:latin typeface="Arial" pitchFamily="34" charset="0"/>
              </a:rPr>
              <a:t>Buses equipped with 8 warning signal lamps; 4 </a:t>
            </a:r>
            <a:r>
              <a:rPr lang="en-US" altLang="en-US" sz="1800" b="1" dirty="0">
                <a:solidFill>
                  <a:srgbClr val="FF0000"/>
                </a:solidFill>
                <a:latin typeface="Arial" pitchFamily="34" charset="0"/>
              </a:rPr>
              <a:t>RED</a:t>
            </a:r>
            <a:r>
              <a:rPr lang="en-US" altLang="en-US" sz="1800" dirty="0">
                <a:latin typeface="Arial" pitchFamily="34" charset="0"/>
              </a:rPr>
              <a:t> and 4 </a:t>
            </a:r>
            <a:r>
              <a:rPr lang="en-US" altLang="en-US" sz="1800" b="1" dirty="0">
                <a:solidFill>
                  <a:srgbClr val="FFC000"/>
                </a:solidFill>
                <a:latin typeface="Arial" pitchFamily="34" charset="0"/>
              </a:rPr>
              <a:t>AMBER</a:t>
            </a:r>
            <a:r>
              <a:rPr lang="en-US" altLang="en-US" sz="1800" dirty="0">
                <a:latin typeface="Arial" pitchFamily="34" charset="0"/>
              </a:rPr>
              <a:t>; working in an automatic integrated system, is acceptable provided it has 2 </a:t>
            </a:r>
            <a:r>
              <a:rPr lang="en-US" altLang="en-US" sz="1800" b="1" dirty="0">
                <a:solidFill>
                  <a:srgbClr val="FF0000"/>
                </a:solidFill>
                <a:latin typeface="Arial" pitchFamily="34" charset="0"/>
              </a:rPr>
              <a:t>RED</a:t>
            </a:r>
            <a:r>
              <a:rPr lang="en-US" altLang="en-US" sz="1800" dirty="0">
                <a:latin typeface="Arial" pitchFamily="34" charset="0"/>
              </a:rPr>
              <a:t> lamps on the front and 2 </a:t>
            </a:r>
            <a:r>
              <a:rPr lang="en-US" altLang="en-US" sz="1800" b="1" dirty="0">
                <a:solidFill>
                  <a:srgbClr val="FF0000"/>
                </a:solidFill>
                <a:latin typeface="Arial" pitchFamily="34" charset="0"/>
              </a:rPr>
              <a:t>RED</a:t>
            </a:r>
            <a:r>
              <a:rPr lang="en-US" altLang="en-US" sz="1800" dirty="0">
                <a:latin typeface="Arial" pitchFamily="34" charset="0"/>
              </a:rPr>
              <a:t> lamps on the rear.</a:t>
            </a:r>
          </a:p>
          <a:p>
            <a:pPr eaLnBrk="1" hangingPunct="1">
              <a:spcBef>
                <a:spcPct val="0"/>
              </a:spcBef>
              <a:buClr>
                <a:schemeClr val="tx1"/>
              </a:buClr>
              <a:buSzTx/>
              <a:buFont typeface="Arial" panose="020B0604020202020204" pitchFamily="34" charset="0"/>
              <a:buChar char="•"/>
            </a:pPr>
            <a:endParaRPr lang="en-US" altLang="en-US" sz="2000" dirty="0">
              <a:latin typeface="Arial" pitchFamily="34" charset="0"/>
            </a:endParaRPr>
          </a:p>
          <a:p>
            <a:pPr eaLnBrk="1" hangingPunct="1">
              <a:spcBef>
                <a:spcPct val="0"/>
              </a:spcBef>
              <a:buClr>
                <a:schemeClr val="tx1"/>
              </a:buClr>
              <a:buSzTx/>
              <a:buFont typeface="Arial" panose="020B0604020202020204" pitchFamily="34" charset="0"/>
              <a:buChar char="•"/>
            </a:pPr>
            <a:r>
              <a:rPr lang="en-US" altLang="en-US" sz="2000" dirty="0">
                <a:latin typeface="Arial" pitchFamily="34" charset="0"/>
              </a:rPr>
              <a:t>Signs (“SCHOOL BUS” not less than 8 inches in height on the front and rear of the bus)</a:t>
            </a:r>
          </a:p>
        </p:txBody>
      </p:sp>
      <p:pic>
        <p:nvPicPr>
          <p:cNvPr id="438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0709" y="4258687"/>
            <a:ext cx="3615100" cy="2303026"/>
          </a:xfrm>
          <a:prstGeom prst="rect">
            <a:avLst/>
          </a:prstGeom>
          <a:solidFill>
            <a:schemeClr val="bg1"/>
          </a:solidFill>
          <a:ln w="38100">
            <a:solidFill>
              <a:srgbClr val="00B050"/>
            </a:solidFill>
          </a:ln>
        </p:spPr>
      </p:pic>
      <p:sp>
        <p:nvSpPr>
          <p:cNvPr id="6" name="Round Diagonal Corner Rectangle 5"/>
          <p:cNvSpPr/>
          <p:nvPr/>
        </p:nvSpPr>
        <p:spPr>
          <a:xfrm>
            <a:off x="495300" y="241351"/>
            <a:ext cx="8153400" cy="9144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prstClr val="white"/>
                </a:solidFill>
                <a:latin typeface="Arial" panose="020B0604020202020204" pitchFamily="34" charset="0"/>
                <a:cs typeface="Arial" panose="020B0604020202020204" pitchFamily="34" charset="0"/>
              </a:rPr>
              <a:t>SCHOOL BUSES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0BF6FD0D-C8FD-412F-B99B-9D8E45A74B5F}" type="slidenum">
              <a:rPr lang="en-US" altLang="en-US" sz="1200" smtClean="0">
                <a:solidFill>
                  <a:srgbClr val="D6ECFF"/>
                </a:solidFill>
                <a:latin typeface="Arial" pitchFamily="34" charset="0"/>
              </a:rPr>
              <a:pPr eaLnBrk="1" hangingPunct="1">
                <a:spcBef>
                  <a:spcPct val="0"/>
                </a:spcBef>
                <a:buClrTx/>
                <a:buSzTx/>
                <a:buFontTx/>
                <a:buNone/>
              </a:pPr>
              <a:t>56</a:t>
            </a:fld>
            <a:endParaRPr lang="en-US" altLang="en-US" sz="1200" dirty="0">
              <a:solidFill>
                <a:srgbClr val="D6ECFF"/>
              </a:solidFill>
              <a:latin typeface="Arial" pitchFamily="34" charset="0"/>
            </a:endParaRPr>
          </a:p>
        </p:txBody>
      </p:sp>
      <p:sp>
        <p:nvSpPr>
          <p:cNvPr id="150532" name="Text Box 3"/>
          <p:cNvSpPr txBox="1">
            <a:spLocks noChangeArrowheads="1"/>
          </p:cNvSpPr>
          <p:nvPr/>
        </p:nvSpPr>
        <p:spPr bwMode="auto">
          <a:xfrm>
            <a:off x="891483" y="1590758"/>
            <a:ext cx="7696200" cy="142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marL="342900" indent="-342900" eaLnBrk="1" hangingPunct="1">
              <a:lnSpc>
                <a:spcPct val="150000"/>
              </a:lnSpc>
              <a:spcBef>
                <a:spcPct val="0"/>
              </a:spcBef>
              <a:buClrTx/>
              <a:buSzTx/>
              <a:buFont typeface="Arial" panose="020B0604020202020204" pitchFamily="34" charset="0"/>
              <a:buChar char="•"/>
            </a:pPr>
            <a:r>
              <a:rPr lang="en-US" altLang="en-US" sz="2000" dirty="0">
                <a:latin typeface="Arial" pitchFamily="34" charset="0"/>
              </a:rPr>
              <a:t>Fire Extinguisher  (1 quart chemical &amp; conveniently located for immediate use)</a:t>
            </a:r>
          </a:p>
          <a:p>
            <a:pPr marL="342900" indent="-342900" eaLnBrk="1" hangingPunct="1">
              <a:lnSpc>
                <a:spcPct val="150000"/>
              </a:lnSpc>
              <a:spcBef>
                <a:spcPct val="0"/>
              </a:spcBef>
              <a:buClrTx/>
              <a:buSzTx/>
              <a:buFont typeface="Arial" panose="020B0604020202020204" pitchFamily="34" charset="0"/>
              <a:buChar char="•"/>
            </a:pPr>
            <a:r>
              <a:rPr lang="en-US" altLang="en-US" sz="2000" dirty="0">
                <a:latin typeface="Arial" pitchFamily="34" charset="0"/>
              </a:rPr>
              <a:t>Exterior Crossover (Convex) Mirror</a:t>
            </a:r>
          </a:p>
        </p:txBody>
      </p:sp>
      <p:pic>
        <p:nvPicPr>
          <p:cNvPr id="150535" name="Picture 6" descr="P0000001"/>
          <p:cNvPicPr>
            <a:picLocks noChangeAspect="1" noChangeArrowheads="1"/>
          </p:cNvPicPr>
          <p:nvPr/>
        </p:nvPicPr>
        <p:blipFill>
          <a:blip r:embed="rId2">
            <a:extLst>
              <a:ext uri="{28A0092B-C50C-407E-A947-70E740481C1C}">
                <a14:useLocalDpi xmlns:a14="http://schemas.microsoft.com/office/drawing/2010/main" val="0"/>
              </a:ext>
            </a:extLst>
          </a:blip>
          <a:srcRect t="16667" r="28572" b="16667"/>
          <a:stretch>
            <a:fillRect/>
          </a:stretch>
        </p:blipFill>
        <p:spPr bwMode="auto">
          <a:xfrm>
            <a:off x="9448800" y="2590800"/>
            <a:ext cx="4953000" cy="34290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9" name="Round Diagonal Corner Rectangle 8"/>
          <p:cNvSpPr/>
          <p:nvPr/>
        </p:nvSpPr>
        <p:spPr>
          <a:xfrm>
            <a:off x="495300" y="241351"/>
            <a:ext cx="8153400" cy="9144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prstClr val="white"/>
                </a:solidFill>
                <a:latin typeface="Arial" panose="020B0604020202020204" pitchFamily="34" charset="0"/>
                <a:cs typeface="Arial" panose="020B0604020202020204" pitchFamily="34" charset="0"/>
              </a:rPr>
              <a:t>SCHOOL BUSES</a:t>
            </a:r>
          </a:p>
        </p:txBody>
      </p:sp>
      <p:pic>
        <p:nvPicPr>
          <p:cNvPr id="10" name="Picture 6" descr="P0000003"/>
          <p:cNvPicPr>
            <a:picLocks noChangeAspect="1" noChangeArrowheads="1"/>
          </p:cNvPicPr>
          <p:nvPr/>
        </p:nvPicPr>
        <p:blipFill>
          <a:blip r:embed="rId3" cstate="print">
            <a:extLst>
              <a:ext uri="{28A0092B-C50C-407E-A947-70E740481C1C}">
                <a14:useLocalDpi xmlns:a14="http://schemas.microsoft.com/office/drawing/2010/main" val="0"/>
              </a:ext>
            </a:extLst>
          </a:blip>
          <a:srcRect l="8928" r="22322"/>
          <a:stretch>
            <a:fillRect/>
          </a:stretch>
        </p:blipFill>
        <p:spPr bwMode="auto">
          <a:xfrm>
            <a:off x="1094402" y="3200400"/>
            <a:ext cx="3289300" cy="3381144"/>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3386" y="3187647"/>
            <a:ext cx="3267529" cy="3429001"/>
          </a:xfrm>
          <a:prstGeom prst="rect">
            <a:avLst/>
          </a:prstGeom>
          <a:solidFill>
            <a:schemeClr val="bg1"/>
          </a:solidFill>
          <a:ln w="38100">
            <a:solidFill>
              <a:srgbClr val="00B050"/>
            </a:solidFill>
          </a:ln>
        </p:spPr>
      </p:pic>
      <p:sp>
        <p:nvSpPr>
          <p:cNvPr id="12" name="Down Arrow 11"/>
          <p:cNvSpPr/>
          <p:nvPr/>
        </p:nvSpPr>
        <p:spPr>
          <a:xfrm rot="17049231">
            <a:off x="5331786" y="3284103"/>
            <a:ext cx="304800" cy="8781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wn Arrow 12"/>
          <p:cNvSpPr/>
          <p:nvPr/>
        </p:nvSpPr>
        <p:spPr>
          <a:xfrm rot="17158709">
            <a:off x="5331786" y="4420967"/>
            <a:ext cx="304800" cy="96235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rot="17190918">
            <a:off x="5250011" y="5247894"/>
            <a:ext cx="304800" cy="111152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Line 5"/>
          <p:cNvSpPr>
            <a:spLocks noChangeShapeType="1"/>
          </p:cNvSpPr>
          <p:nvPr/>
        </p:nvSpPr>
        <p:spPr bwMode="auto">
          <a:xfrm>
            <a:off x="304800" y="1539898"/>
            <a:ext cx="86106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0BF6FD0D-C8FD-412F-B99B-9D8E45A74B5F}" type="slidenum">
              <a:rPr lang="en-US" altLang="en-US" sz="1200" smtClean="0">
                <a:solidFill>
                  <a:srgbClr val="D6ECFF"/>
                </a:solidFill>
                <a:latin typeface="Arial" pitchFamily="34" charset="0"/>
              </a:rPr>
              <a:pPr eaLnBrk="1" hangingPunct="1">
                <a:spcBef>
                  <a:spcPct val="0"/>
                </a:spcBef>
                <a:buClrTx/>
                <a:buSzTx/>
                <a:buFontTx/>
                <a:buNone/>
              </a:pPr>
              <a:t>57</a:t>
            </a:fld>
            <a:endParaRPr lang="en-US" altLang="en-US" sz="1200" dirty="0">
              <a:solidFill>
                <a:srgbClr val="D6ECFF"/>
              </a:solidFill>
              <a:latin typeface="Arial" pitchFamily="34" charset="0"/>
            </a:endParaRPr>
          </a:p>
        </p:txBody>
      </p:sp>
      <p:sp>
        <p:nvSpPr>
          <p:cNvPr id="150532" name="Text Box 3"/>
          <p:cNvSpPr txBox="1">
            <a:spLocks noChangeArrowheads="1"/>
          </p:cNvSpPr>
          <p:nvPr/>
        </p:nvSpPr>
        <p:spPr bwMode="auto">
          <a:xfrm>
            <a:off x="495300" y="2133600"/>
            <a:ext cx="7696200"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marL="342900" indent="-342900" eaLnBrk="1" hangingPunct="1">
              <a:lnSpc>
                <a:spcPct val="96000"/>
              </a:lnSpc>
              <a:spcBef>
                <a:spcPct val="0"/>
              </a:spcBef>
              <a:buClrTx/>
              <a:buSzTx/>
              <a:buFont typeface="Arial" panose="020B0604020202020204" pitchFamily="34" charset="0"/>
              <a:buChar char="•"/>
            </a:pPr>
            <a:r>
              <a:rPr lang="en-US" altLang="en-US" sz="2000" dirty="0">
                <a:latin typeface="Arial" pitchFamily="34" charset="0"/>
              </a:rPr>
              <a:t>All vehicle inspections performed, passed, failed, or rejected shall be entered into the system.</a:t>
            </a:r>
            <a:br>
              <a:rPr lang="en-US" altLang="en-US" sz="2000" dirty="0">
                <a:latin typeface="Arial" pitchFamily="34" charset="0"/>
              </a:rPr>
            </a:br>
            <a:endParaRPr lang="en-US" altLang="en-US" sz="2000" dirty="0">
              <a:latin typeface="Arial" pitchFamily="34" charset="0"/>
            </a:endParaRPr>
          </a:p>
          <a:p>
            <a:pPr marL="342900" indent="-342900" eaLnBrk="1" hangingPunct="1">
              <a:lnSpc>
                <a:spcPct val="96000"/>
              </a:lnSpc>
              <a:spcBef>
                <a:spcPct val="0"/>
              </a:spcBef>
              <a:buClrTx/>
              <a:buSzTx/>
              <a:buFont typeface="Arial" panose="020B0604020202020204" pitchFamily="34" charset="0"/>
              <a:buChar char="•"/>
            </a:pPr>
            <a:r>
              <a:rPr lang="en-US" altLang="en-US" sz="2000" dirty="0">
                <a:latin typeface="Arial" pitchFamily="34" charset="0"/>
              </a:rPr>
              <a:t>The owner or operator of a vehicle that’s been rejected must make or have made the necessary repairs or adjustments and return to the original inspection station for one reinspection within fifteen (15) days from the date of rejection (excluding the day of rejection) to obtain the one reinspection without charge.</a:t>
            </a:r>
            <a:br>
              <a:rPr lang="en-US" altLang="en-US" sz="2000" dirty="0">
                <a:latin typeface="Arial" pitchFamily="34" charset="0"/>
              </a:rPr>
            </a:br>
            <a:endParaRPr lang="en-US" altLang="en-US" sz="2000" dirty="0">
              <a:latin typeface="Arial" pitchFamily="34" charset="0"/>
            </a:endParaRPr>
          </a:p>
          <a:p>
            <a:pPr marL="342900" indent="-342900" eaLnBrk="1" hangingPunct="1">
              <a:lnSpc>
                <a:spcPct val="96000"/>
              </a:lnSpc>
              <a:spcBef>
                <a:spcPct val="0"/>
              </a:spcBef>
              <a:buClrTx/>
              <a:buSzTx/>
              <a:buFont typeface="Arial" panose="020B0604020202020204" pitchFamily="34" charset="0"/>
              <a:buChar char="•"/>
            </a:pPr>
            <a:r>
              <a:rPr lang="en-US" altLang="en-US" sz="2000" dirty="0">
                <a:latin typeface="Arial" pitchFamily="34" charset="0"/>
              </a:rPr>
              <a:t>Inspector shall always obtain authorization from the vehicle owner/operator before making any repairs or adjustments.</a:t>
            </a:r>
            <a:br>
              <a:rPr lang="en-US" altLang="en-US" sz="2000" dirty="0">
                <a:latin typeface="Arial" pitchFamily="34" charset="0"/>
              </a:rPr>
            </a:br>
            <a:endParaRPr lang="en-US" altLang="en-US" sz="2000" dirty="0">
              <a:latin typeface="Arial" pitchFamily="34" charset="0"/>
            </a:endParaRPr>
          </a:p>
          <a:p>
            <a:pPr marL="342900" indent="-342900" eaLnBrk="1" hangingPunct="1">
              <a:lnSpc>
                <a:spcPct val="96000"/>
              </a:lnSpc>
              <a:spcBef>
                <a:spcPct val="0"/>
              </a:spcBef>
              <a:buClrTx/>
              <a:buSzTx/>
              <a:buFont typeface="Arial" panose="020B0604020202020204" pitchFamily="34" charset="0"/>
              <a:buChar char="•"/>
            </a:pPr>
            <a:r>
              <a:rPr lang="en-US" altLang="en-US" sz="2000" dirty="0">
                <a:latin typeface="Arial" pitchFamily="34" charset="0"/>
              </a:rPr>
              <a:t>Vehicle owners/operators may have repairs or adjustments completed by any qualified person of their choice. </a:t>
            </a:r>
          </a:p>
        </p:txBody>
      </p:sp>
      <p:sp>
        <p:nvSpPr>
          <p:cNvPr id="9" name="Round Diagonal Corner Rectangle 8"/>
          <p:cNvSpPr/>
          <p:nvPr/>
        </p:nvSpPr>
        <p:spPr>
          <a:xfrm>
            <a:off x="495300" y="533400"/>
            <a:ext cx="8153400" cy="9144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prstClr val="white"/>
                </a:solidFill>
                <a:latin typeface="Arial" panose="020B0604020202020204" pitchFamily="34" charset="0"/>
                <a:cs typeface="Arial" panose="020B0604020202020204" pitchFamily="34" charset="0"/>
              </a:rPr>
              <a:t>Rejected Vehicles</a:t>
            </a:r>
          </a:p>
        </p:txBody>
      </p:sp>
      <p:sp>
        <p:nvSpPr>
          <p:cNvPr id="5" name="Line 5"/>
          <p:cNvSpPr>
            <a:spLocks noChangeShapeType="1"/>
          </p:cNvSpPr>
          <p:nvPr/>
        </p:nvSpPr>
        <p:spPr bwMode="auto">
          <a:xfrm>
            <a:off x="266700" y="1905000"/>
            <a:ext cx="86106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1077034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DEDB361-EE77-425B-AFC9-7F3BC2A4137F}" type="slidenum">
              <a:rPr lang="en-US" smtClean="0"/>
              <a:pPr>
                <a:defRPr/>
              </a:pPr>
              <a:t>58</a:t>
            </a:fld>
            <a:endParaRPr lang="en-US" dirty="0"/>
          </a:p>
        </p:txBody>
      </p:sp>
      <p:pic>
        <p:nvPicPr>
          <p:cNvPr id="7"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76200"/>
            <a:ext cx="4520629" cy="25146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2667000" y="1828800"/>
            <a:ext cx="1803114"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998" t="10444" r="18998" b="2892"/>
          <a:stretch/>
        </p:blipFill>
        <p:spPr bwMode="auto">
          <a:xfrm>
            <a:off x="1524000" y="2590800"/>
            <a:ext cx="5638800" cy="436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88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DEDB361-EE77-425B-AFC9-7F3BC2A4137F}" type="slidenum">
              <a:rPr lang="en-US" smtClean="0"/>
              <a:pPr>
                <a:defRPr/>
              </a:pPr>
              <a:t>59</a:t>
            </a:fld>
            <a:endParaRPr lang="en-US" dirty="0"/>
          </a:p>
        </p:txBody>
      </p:sp>
      <p:sp>
        <p:nvSpPr>
          <p:cNvPr id="3" name="TextBox 2">
            <a:extLst>
              <a:ext uri="{FF2B5EF4-FFF2-40B4-BE49-F238E27FC236}">
                <a16:creationId xmlns:a16="http://schemas.microsoft.com/office/drawing/2014/main" id="{8E147567-75EB-23DE-2F04-C8577A59F532}"/>
              </a:ext>
            </a:extLst>
          </p:cNvPr>
          <p:cNvSpPr txBox="1"/>
          <p:nvPr/>
        </p:nvSpPr>
        <p:spPr>
          <a:xfrm>
            <a:off x="703384" y="2134928"/>
            <a:ext cx="7737231" cy="2588144"/>
          </a:xfrm>
          <a:prstGeom prst="rect">
            <a:avLst/>
          </a:prstGeom>
          <a:noFill/>
        </p:spPr>
        <p:txBody>
          <a:bodyPr wrap="square">
            <a:spAutoFit/>
          </a:bodyPr>
          <a:lstStyle/>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Emissions Testing Exemptions </a:t>
            </a:r>
          </a:p>
          <a:p>
            <a:pPr marL="0" marR="0">
              <a:lnSpc>
                <a:spcPct val="107000"/>
              </a:lnSpc>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 vehicle registered in an emissions county that is gasoline-powered and two (2) to 24 years old must be emissions tested or qualify for the VIE-12 Affidavit. The current administrative rules prohibit stations, not certified to do emissions testing, from inspecting these vehicles unless the applicant can demonstrate they meet one of the following exemptions. </a:t>
            </a:r>
          </a:p>
        </p:txBody>
      </p:sp>
      <p:sp>
        <p:nvSpPr>
          <p:cNvPr id="2" name="Round Diagonal Corner Rectangle 5">
            <a:extLst>
              <a:ext uri="{FF2B5EF4-FFF2-40B4-BE49-F238E27FC236}">
                <a16:creationId xmlns:a16="http://schemas.microsoft.com/office/drawing/2014/main" id="{8D73358A-6E7C-9351-37AE-0ED0B1E99AAB}"/>
              </a:ext>
            </a:extLst>
          </p:cNvPr>
          <p:cNvSpPr/>
          <p:nvPr/>
        </p:nvSpPr>
        <p:spPr>
          <a:xfrm>
            <a:off x="495300" y="136525"/>
            <a:ext cx="8153400" cy="9144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prstClr val="white"/>
              </a:solidFill>
              <a:latin typeface="Arial" panose="020B0604020202020204" pitchFamily="34" charset="0"/>
              <a:cs typeface="Arial" panose="020B0604020202020204" pitchFamily="34" charset="0"/>
            </a:endParaRPr>
          </a:p>
          <a:p>
            <a:pPr algn="ctr">
              <a:defRPr/>
            </a:pPr>
            <a:r>
              <a:rPr lang="en-US" sz="3200" b="1" dirty="0">
                <a:solidFill>
                  <a:prstClr val="white"/>
                </a:solidFill>
                <a:latin typeface="Arial" panose="020B0604020202020204" pitchFamily="34" charset="0"/>
                <a:cs typeface="Arial" panose="020B0604020202020204" pitchFamily="34" charset="0"/>
              </a:rPr>
              <a:t>Emissions Affidavit </a:t>
            </a:r>
          </a:p>
          <a:p>
            <a:pPr algn="ctr">
              <a:defRPr/>
            </a:pPr>
            <a:endParaRPr lang="en-US" sz="3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1839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CCDCEB5E-6F67-45EB-98DE-4CC82915E848}" type="slidenum">
              <a:rPr lang="en-US" altLang="en-US" sz="1200" smtClean="0">
                <a:solidFill>
                  <a:srgbClr val="D6ECFF"/>
                </a:solidFill>
                <a:latin typeface="Arial" pitchFamily="34" charset="0"/>
              </a:rPr>
              <a:pPr eaLnBrk="1" hangingPunct="1">
                <a:spcBef>
                  <a:spcPct val="0"/>
                </a:spcBef>
                <a:buClrTx/>
                <a:buSzTx/>
                <a:buFontTx/>
                <a:buNone/>
              </a:pPr>
              <a:t>6</a:t>
            </a:fld>
            <a:endParaRPr lang="en-US" altLang="en-US" sz="1200" dirty="0">
              <a:solidFill>
                <a:srgbClr val="D6ECFF"/>
              </a:solidFill>
              <a:latin typeface="Arial" pitchFamily="34" charset="0"/>
            </a:endParaRPr>
          </a:p>
        </p:txBody>
      </p:sp>
      <p:sp>
        <p:nvSpPr>
          <p:cNvPr id="34819" name="TextBox 24"/>
          <p:cNvSpPr txBox="1">
            <a:spLocks noChangeArrowheads="1"/>
          </p:cNvSpPr>
          <p:nvPr/>
        </p:nvSpPr>
        <p:spPr bwMode="auto">
          <a:xfrm>
            <a:off x="543339" y="1371600"/>
            <a:ext cx="80772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None/>
            </a:pPr>
            <a:r>
              <a:rPr lang="en-US" altLang="en-US" sz="2000" dirty="0">
                <a:latin typeface="Arial" pitchFamily="34" charset="0"/>
              </a:rPr>
              <a:t>After verifying vehicle insurance, the CNG tank should be inspected</a:t>
            </a:r>
            <a:br>
              <a:rPr lang="en-US" altLang="en-US" sz="2000" dirty="0">
                <a:latin typeface="Arial" pitchFamily="34" charset="0"/>
              </a:rPr>
            </a:br>
            <a:r>
              <a:rPr lang="en-US" altLang="en-US" sz="2000" dirty="0">
                <a:latin typeface="Arial" pitchFamily="34" charset="0"/>
              </a:rPr>
              <a:t>(customer only needs to be present if the tank is located in the trunk). </a:t>
            </a:r>
            <a:endParaRPr lang="en-US" altLang="en-US" sz="2000" i="1" u="sng" dirty="0">
              <a:latin typeface="Arial" pitchFamily="34" charset="0"/>
            </a:endParaRPr>
          </a:p>
          <a:p>
            <a:pPr eaLnBrk="1" hangingPunct="1">
              <a:spcBef>
                <a:spcPct val="0"/>
              </a:spcBef>
              <a:buClrTx/>
              <a:buSzTx/>
              <a:buNone/>
            </a:pPr>
            <a:br>
              <a:rPr lang="en-US" altLang="en-US" sz="2000" b="1" u="sng" dirty="0">
                <a:latin typeface="Arial" pitchFamily="34" charset="0"/>
              </a:rPr>
            </a:br>
            <a:r>
              <a:rPr lang="en-US" altLang="en-US" sz="2000" dirty="0">
                <a:latin typeface="Arial" pitchFamily="34" charset="0"/>
              </a:rPr>
              <a:t>A CNG-equipped vehicle: </a:t>
            </a:r>
          </a:p>
          <a:p>
            <a:pPr marL="457200" indent="-171450" eaLnBrk="1" hangingPunct="1">
              <a:spcBef>
                <a:spcPct val="0"/>
              </a:spcBef>
              <a:buClrTx/>
              <a:buSzTx/>
              <a:buFont typeface="Arial" panose="020B0604020202020204" pitchFamily="34" charset="0"/>
              <a:buChar char="•"/>
            </a:pPr>
            <a:r>
              <a:rPr lang="en-US" altLang="en-US" sz="2000" dirty="0">
                <a:latin typeface="Arial" pitchFamily="34" charset="0"/>
              </a:rPr>
              <a:t>Must comply with the requirements of 49 CFR 571.304 </a:t>
            </a:r>
          </a:p>
          <a:p>
            <a:pPr marL="457200" indent="-171450" eaLnBrk="1" hangingPunct="1">
              <a:spcBef>
                <a:spcPct val="0"/>
              </a:spcBef>
              <a:buClrTx/>
              <a:buSzTx/>
              <a:buFont typeface="Arial" panose="020B0604020202020204" pitchFamily="34" charset="0"/>
              <a:buChar char="•"/>
            </a:pPr>
            <a:r>
              <a:rPr lang="en-US" altLang="en-US" sz="2000" dirty="0">
                <a:latin typeface="Arial" pitchFamily="34" charset="0"/>
              </a:rPr>
              <a:t>The fuel container tank has not exceeded the expiration date </a:t>
            </a:r>
          </a:p>
          <a:p>
            <a:pPr marL="457200" indent="-171450" eaLnBrk="1" hangingPunct="1">
              <a:spcBef>
                <a:spcPct val="0"/>
              </a:spcBef>
              <a:buClrTx/>
              <a:buSzTx/>
              <a:buFont typeface="Arial" panose="020B0604020202020204" pitchFamily="34" charset="0"/>
              <a:buChar char="•"/>
            </a:pPr>
            <a:endParaRPr lang="en-US" altLang="en-US" sz="2000" dirty="0">
              <a:latin typeface="Arial" pitchFamily="34" charset="0"/>
            </a:endParaRPr>
          </a:p>
          <a:p>
            <a:pPr marL="457200" indent="-171450" eaLnBrk="1" hangingPunct="1">
              <a:spcBef>
                <a:spcPct val="0"/>
              </a:spcBef>
              <a:buClrTx/>
              <a:buSzTx/>
              <a:buFont typeface="Arial" panose="020B0604020202020204" pitchFamily="34" charset="0"/>
              <a:buChar char="•"/>
            </a:pPr>
            <a:endParaRPr lang="en-US" altLang="en-US" sz="2000" dirty="0">
              <a:latin typeface="Arial" pitchFamily="34" charset="0"/>
            </a:endParaRPr>
          </a:p>
          <a:p>
            <a:pPr marL="285750" eaLnBrk="1" hangingPunct="1">
              <a:spcBef>
                <a:spcPct val="0"/>
              </a:spcBef>
              <a:buClrTx/>
              <a:buSzTx/>
              <a:buNone/>
            </a:pPr>
            <a:endParaRPr lang="en-US" altLang="en-US" sz="2000" dirty="0">
              <a:latin typeface="Arial" pitchFamily="34" charset="0"/>
            </a:endParaRPr>
          </a:p>
          <a:p>
            <a:pPr marL="285750" eaLnBrk="1" hangingPunct="1">
              <a:spcBef>
                <a:spcPct val="0"/>
              </a:spcBef>
              <a:buClrTx/>
              <a:buSzTx/>
              <a:buNone/>
            </a:pPr>
            <a:r>
              <a:rPr lang="en-US" altLang="en-US" sz="2000" dirty="0">
                <a:latin typeface="Arial" pitchFamily="34" charset="0"/>
              </a:rPr>
              <a:t> </a:t>
            </a:r>
          </a:p>
          <a:p>
            <a:pPr eaLnBrk="1" hangingPunct="1">
              <a:spcBef>
                <a:spcPct val="0"/>
              </a:spcBef>
              <a:buClrTx/>
              <a:buSzTx/>
              <a:buNone/>
            </a:pPr>
            <a:endParaRPr lang="en-US" altLang="en-US" sz="2000" dirty="0">
              <a:latin typeface="Arial" pitchFamily="34" charset="0"/>
            </a:endParaRPr>
          </a:p>
          <a:p>
            <a:pPr eaLnBrk="1" hangingPunct="1">
              <a:spcBef>
                <a:spcPct val="0"/>
              </a:spcBef>
              <a:buClrTx/>
              <a:buSzTx/>
              <a:buNone/>
            </a:pPr>
            <a:endParaRPr lang="en-US" altLang="en-US" sz="2000" dirty="0">
              <a:latin typeface="Arial" pitchFamily="34" charset="0"/>
            </a:endParaRPr>
          </a:p>
          <a:p>
            <a:pPr eaLnBrk="1" hangingPunct="1">
              <a:spcBef>
                <a:spcPct val="0"/>
              </a:spcBef>
              <a:buClrTx/>
              <a:buSzTx/>
              <a:buNone/>
            </a:pPr>
            <a:endParaRPr lang="en-US" altLang="en-US" sz="2000" dirty="0">
              <a:latin typeface="Arial" pitchFamily="34" charset="0"/>
            </a:endParaRPr>
          </a:p>
          <a:p>
            <a:pPr eaLnBrk="1" hangingPunct="1">
              <a:spcBef>
                <a:spcPct val="0"/>
              </a:spcBef>
              <a:buClrTx/>
              <a:buSzTx/>
              <a:buNone/>
            </a:pPr>
            <a:endParaRPr lang="en-US" altLang="en-US" sz="2000" dirty="0">
              <a:latin typeface="Arial" pitchFamily="34" charset="0"/>
            </a:endParaRPr>
          </a:p>
          <a:p>
            <a:pPr eaLnBrk="1" hangingPunct="1">
              <a:spcBef>
                <a:spcPct val="0"/>
              </a:spcBef>
              <a:buClrTx/>
              <a:buSzTx/>
              <a:buNone/>
            </a:pPr>
            <a:endParaRPr lang="en-US" altLang="en-US" sz="2000" dirty="0">
              <a:solidFill>
                <a:srgbClr val="FFFF00"/>
              </a:solidFill>
              <a:latin typeface="Arial" pitchFamily="34" charset="0"/>
            </a:endParaRPr>
          </a:p>
          <a:p>
            <a:pPr eaLnBrk="1" hangingPunct="1">
              <a:spcBef>
                <a:spcPct val="0"/>
              </a:spcBef>
              <a:buClrTx/>
              <a:buSzTx/>
              <a:buNone/>
            </a:pPr>
            <a:r>
              <a:rPr lang="en-US" altLang="en-US" sz="2000" dirty="0">
                <a:solidFill>
                  <a:srgbClr val="FFFF00"/>
                </a:solidFill>
                <a:latin typeface="Arial" pitchFamily="34" charset="0"/>
              </a:rPr>
              <a:t>The inspector can complete this inspection requirement through observation and/or documentation.</a:t>
            </a:r>
          </a:p>
          <a:p>
            <a:pPr eaLnBrk="1" hangingPunct="1">
              <a:spcBef>
                <a:spcPct val="0"/>
              </a:spcBef>
              <a:buClrTx/>
              <a:buSzTx/>
              <a:buFontTx/>
              <a:buNone/>
            </a:pPr>
            <a:endParaRPr lang="en-US" altLang="en-US" sz="2000" dirty="0">
              <a:latin typeface="Arial" pitchFamily="34" charset="0"/>
            </a:endParaRPr>
          </a:p>
          <a:p>
            <a:pPr eaLnBrk="1" hangingPunct="1">
              <a:spcBef>
                <a:spcPct val="0"/>
              </a:spcBef>
              <a:buClrTx/>
              <a:buSzTx/>
              <a:buFontTx/>
              <a:buNone/>
            </a:pPr>
            <a:r>
              <a:rPr lang="en-US" altLang="en-US" sz="2000" dirty="0">
                <a:latin typeface="Arial" pitchFamily="34" charset="0"/>
              </a:rPr>
              <a:t> </a:t>
            </a:r>
          </a:p>
        </p:txBody>
      </p:sp>
      <p:sp>
        <p:nvSpPr>
          <p:cNvPr id="34820" name="TextBox 3"/>
          <p:cNvSpPr txBox="1">
            <a:spLocks noChangeArrowheads="1"/>
          </p:cNvSpPr>
          <p:nvPr/>
        </p:nvSpPr>
        <p:spPr bwMode="auto">
          <a:xfrm>
            <a:off x="0" y="162297"/>
            <a:ext cx="88392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eaLnBrk="1" hangingPunct="1">
              <a:spcBef>
                <a:spcPct val="0"/>
              </a:spcBef>
              <a:buClrTx/>
              <a:buSzTx/>
              <a:buFontTx/>
              <a:buNone/>
            </a:pPr>
            <a:r>
              <a:rPr lang="en-US" altLang="en-US" sz="7200" dirty="0">
                <a:solidFill>
                  <a:srgbClr val="33CC33"/>
                </a:solidFill>
                <a:latin typeface="Arial" pitchFamily="34" charset="0"/>
              </a:rPr>
              <a:t>CNG </a:t>
            </a:r>
            <a:r>
              <a:rPr lang="en-US" altLang="en-US" sz="3200" dirty="0">
                <a:solidFill>
                  <a:srgbClr val="33CC33"/>
                </a:solidFill>
                <a:latin typeface="Arial" pitchFamily="34" charset="0"/>
              </a:rPr>
              <a:t>(Compressed Natural Gas)</a:t>
            </a:r>
          </a:p>
          <a:p>
            <a:pPr algn="ctr" eaLnBrk="1" hangingPunct="1">
              <a:spcBef>
                <a:spcPct val="0"/>
              </a:spcBef>
              <a:buClrTx/>
              <a:buSzTx/>
              <a:buFontTx/>
              <a:buNone/>
            </a:pPr>
            <a:endParaRPr lang="en-US" altLang="en-US" sz="7200" dirty="0">
              <a:solidFill>
                <a:srgbClr val="33CC33"/>
              </a:solidFill>
              <a:latin typeface="Arial" pitchFamily="34" charset="0"/>
            </a:endParaRPr>
          </a:p>
        </p:txBody>
      </p:sp>
      <p:pic>
        <p:nvPicPr>
          <p:cNvPr id="6" name="Picture 15" descr="F:\CNG\imagesCAFLO293.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63000"/>
                    </a14:imgEffect>
                  </a14:imgLayer>
                </a14:imgProps>
              </a:ext>
              <a:ext uri="{28A0092B-C50C-407E-A947-70E740481C1C}">
                <a14:useLocalDpi xmlns:a14="http://schemas.microsoft.com/office/drawing/2010/main" val="0"/>
              </a:ext>
            </a:extLst>
          </a:blip>
          <a:srcRect/>
          <a:stretch>
            <a:fillRect/>
          </a:stretch>
        </p:blipFill>
        <p:spPr bwMode="auto">
          <a:xfrm>
            <a:off x="609600" y="3528456"/>
            <a:ext cx="3352800" cy="2338944"/>
          </a:xfrm>
          <a:prstGeom prst="rect">
            <a:avLst/>
          </a:prstGeom>
          <a:noFill/>
          <a:ln w="38100">
            <a:solidFill>
              <a:srgbClr val="33CC33"/>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4800" y="3528456"/>
            <a:ext cx="4114800" cy="2338944"/>
          </a:xfrm>
          <a:prstGeom prst="rect">
            <a:avLst/>
          </a:prstGeom>
          <a:noFill/>
          <a:ln w="41275">
            <a:solidFill>
              <a:srgbClr val="33CC33"/>
            </a:solidFill>
            <a:miter lim="800000"/>
            <a:headEnd/>
            <a:tailEnd/>
          </a:ln>
          <a:extLst>
            <a:ext uri="{909E8E84-426E-40DD-AFC4-6F175D3DCCD1}">
              <a14:hiddenFill xmlns:a14="http://schemas.microsoft.com/office/drawing/2010/main">
                <a:solidFill>
                  <a:schemeClr val="accent1"/>
                </a:solidFill>
              </a14:hiddenFill>
            </a:ext>
          </a:extLst>
        </p:spPr>
      </p:pic>
      <p:sp>
        <p:nvSpPr>
          <p:cNvPr id="8" name="Line 5"/>
          <p:cNvSpPr>
            <a:spLocks noChangeShapeType="1"/>
          </p:cNvSpPr>
          <p:nvPr/>
        </p:nvSpPr>
        <p:spPr bwMode="auto">
          <a:xfrm>
            <a:off x="457200" y="3352800"/>
            <a:ext cx="79248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DEDB361-EE77-425B-AFC9-7F3BC2A4137F}" type="slidenum">
              <a:rPr lang="en-US" smtClean="0"/>
              <a:pPr>
                <a:defRPr/>
              </a:pPr>
              <a:t>60</a:t>
            </a:fld>
            <a:endParaRPr lang="en-US" dirty="0"/>
          </a:p>
        </p:txBody>
      </p:sp>
      <p:sp>
        <p:nvSpPr>
          <p:cNvPr id="3" name="TextBox 2">
            <a:extLst>
              <a:ext uri="{FF2B5EF4-FFF2-40B4-BE49-F238E27FC236}">
                <a16:creationId xmlns:a16="http://schemas.microsoft.com/office/drawing/2014/main" id="{8E147567-75EB-23DE-2F04-C8577A59F532}"/>
              </a:ext>
            </a:extLst>
          </p:cNvPr>
          <p:cNvSpPr txBox="1"/>
          <p:nvPr/>
        </p:nvSpPr>
        <p:spPr>
          <a:xfrm>
            <a:off x="703384" y="1311625"/>
            <a:ext cx="7737231" cy="4234749"/>
          </a:xfrm>
          <a:prstGeom prst="rect">
            <a:avLst/>
          </a:prstGeom>
          <a:noFill/>
        </p:spPr>
        <p:txBody>
          <a:bodyPr wrap="square">
            <a:spAutoFit/>
          </a:bodyPr>
          <a:lstStyle/>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vehicle being presented for inspection is EXEMPT from having to have an emissions inspection because: </a:t>
            </a:r>
          </a:p>
          <a:p>
            <a:pPr marL="0" marR="0">
              <a:lnSpc>
                <a:spcPct val="107000"/>
              </a:lnSpc>
              <a:spcBef>
                <a:spcPts val="0"/>
              </a:spcBef>
              <a:spcAft>
                <a:spcPts val="80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 Vehicle is not subject to the Texas Vehicle Emissions Inspection and Maintenance Program because said vehicle is not and will not be primarily operated (driven, parked, or stored for 60 calendar days per testing cycle) in affected counties. I further certify that in the future if said vehicle is primarily operated in affected counties, said vehicle will be reinspected at an inspection station certified to do emissions testing. (Registered in an affected county, but operated outside an affected county; e.g., company fleet vehicle, hunting vehicle, exempt from emission test on resale, etc.)</a:t>
            </a:r>
          </a:p>
        </p:txBody>
      </p:sp>
      <p:sp>
        <p:nvSpPr>
          <p:cNvPr id="2" name="Round Diagonal Corner Rectangle 5">
            <a:extLst>
              <a:ext uri="{FF2B5EF4-FFF2-40B4-BE49-F238E27FC236}">
                <a16:creationId xmlns:a16="http://schemas.microsoft.com/office/drawing/2014/main" id="{8D73358A-6E7C-9351-37AE-0ED0B1E99AAB}"/>
              </a:ext>
            </a:extLst>
          </p:cNvPr>
          <p:cNvSpPr/>
          <p:nvPr/>
        </p:nvSpPr>
        <p:spPr>
          <a:xfrm>
            <a:off x="495300" y="136525"/>
            <a:ext cx="8153400" cy="9144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prstClr val="white"/>
              </a:solidFill>
              <a:latin typeface="Arial" panose="020B0604020202020204" pitchFamily="34" charset="0"/>
              <a:cs typeface="Arial" panose="020B0604020202020204" pitchFamily="34" charset="0"/>
            </a:endParaRPr>
          </a:p>
          <a:p>
            <a:pPr algn="ctr">
              <a:defRPr/>
            </a:pPr>
            <a:r>
              <a:rPr lang="en-US" sz="3200" b="1" dirty="0">
                <a:solidFill>
                  <a:prstClr val="white"/>
                </a:solidFill>
                <a:latin typeface="Arial" panose="020B0604020202020204" pitchFamily="34" charset="0"/>
                <a:cs typeface="Arial" panose="020B0604020202020204" pitchFamily="34" charset="0"/>
              </a:rPr>
              <a:t>Emissions Affidavit </a:t>
            </a:r>
          </a:p>
          <a:p>
            <a:pPr algn="ctr">
              <a:defRPr/>
            </a:pPr>
            <a:endParaRPr lang="en-US" sz="3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734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DEDB361-EE77-425B-AFC9-7F3BC2A4137F}" type="slidenum">
              <a:rPr lang="en-US" smtClean="0"/>
              <a:pPr>
                <a:defRPr/>
              </a:pPr>
              <a:t>61</a:t>
            </a:fld>
            <a:endParaRPr lang="en-US" dirty="0"/>
          </a:p>
        </p:txBody>
      </p:sp>
      <p:sp>
        <p:nvSpPr>
          <p:cNvPr id="3" name="TextBox 2">
            <a:extLst>
              <a:ext uri="{FF2B5EF4-FFF2-40B4-BE49-F238E27FC236}">
                <a16:creationId xmlns:a16="http://schemas.microsoft.com/office/drawing/2014/main" id="{8E147567-75EB-23DE-2F04-C8577A59F532}"/>
              </a:ext>
            </a:extLst>
          </p:cNvPr>
          <p:cNvSpPr txBox="1"/>
          <p:nvPr/>
        </p:nvSpPr>
        <p:spPr>
          <a:xfrm>
            <a:off x="703384" y="1743538"/>
            <a:ext cx="7737231" cy="3370923"/>
          </a:xfrm>
          <a:prstGeom prst="rect">
            <a:avLst/>
          </a:prstGeom>
          <a:noFill/>
        </p:spPr>
        <p:txBody>
          <a:bodyPr wrap="square">
            <a:spAutoFit/>
          </a:bodyPr>
          <a:lstStyle/>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2. Vehicle is no longer subject to the Texas Vehicle Emissions Inspection and Maintenance Program because said vehicle is no longer and will no longer be primarily operated {driven, parked, or stored for 60 calendar days per testing cycle) in affected counties. I further certify that in the future if said vehicle is primarily operated in affected counties, said vehicle will be reinspected at an inspection station certified to do emissions testing. (Registered in an affected county. but owner does not currently reside in an affected county and will not operate over 60 days per calendar year in an affected county, e.g., someone who moved from an affected county.)</a:t>
            </a:r>
          </a:p>
        </p:txBody>
      </p:sp>
      <p:sp>
        <p:nvSpPr>
          <p:cNvPr id="2" name="Round Diagonal Corner Rectangle 5">
            <a:extLst>
              <a:ext uri="{FF2B5EF4-FFF2-40B4-BE49-F238E27FC236}">
                <a16:creationId xmlns:a16="http://schemas.microsoft.com/office/drawing/2014/main" id="{8D73358A-6E7C-9351-37AE-0ED0B1E99AAB}"/>
              </a:ext>
            </a:extLst>
          </p:cNvPr>
          <p:cNvSpPr/>
          <p:nvPr/>
        </p:nvSpPr>
        <p:spPr>
          <a:xfrm>
            <a:off x="495300" y="136525"/>
            <a:ext cx="8153400" cy="9144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prstClr val="white"/>
              </a:solidFill>
              <a:latin typeface="Arial" panose="020B0604020202020204" pitchFamily="34" charset="0"/>
              <a:cs typeface="Arial" panose="020B0604020202020204" pitchFamily="34" charset="0"/>
            </a:endParaRPr>
          </a:p>
          <a:p>
            <a:pPr algn="ctr">
              <a:defRPr/>
            </a:pPr>
            <a:r>
              <a:rPr lang="en-US" sz="3200" b="1" dirty="0">
                <a:solidFill>
                  <a:prstClr val="white"/>
                </a:solidFill>
                <a:latin typeface="Arial" panose="020B0604020202020204" pitchFamily="34" charset="0"/>
                <a:cs typeface="Arial" panose="020B0604020202020204" pitchFamily="34" charset="0"/>
              </a:rPr>
              <a:t>Emissions Affidavit </a:t>
            </a:r>
          </a:p>
          <a:p>
            <a:pPr algn="ctr">
              <a:defRPr/>
            </a:pPr>
            <a:endParaRPr lang="en-US" sz="3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5166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DEDB361-EE77-425B-AFC9-7F3BC2A4137F}" type="slidenum">
              <a:rPr lang="en-US" smtClean="0"/>
              <a:pPr>
                <a:defRPr/>
              </a:pPr>
              <a:t>62</a:t>
            </a:fld>
            <a:endParaRPr lang="en-US" dirty="0"/>
          </a:p>
        </p:txBody>
      </p:sp>
      <p:sp>
        <p:nvSpPr>
          <p:cNvPr id="3" name="TextBox 2">
            <a:extLst>
              <a:ext uri="{FF2B5EF4-FFF2-40B4-BE49-F238E27FC236}">
                <a16:creationId xmlns:a16="http://schemas.microsoft.com/office/drawing/2014/main" id="{8E147567-75EB-23DE-2F04-C8577A59F532}"/>
              </a:ext>
            </a:extLst>
          </p:cNvPr>
          <p:cNvSpPr txBox="1"/>
          <p:nvPr/>
        </p:nvSpPr>
        <p:spPr>
          <a:xfrm>
            <a:off x="703384" y="2237520"/>
            <a:ext cx="7737231" cy="2382960"/>
          </a:xfrm>
          <a:prstGeom prst="rect">
            <a:avLst/>
          </a:prstGeom>
          <a:noFill/>
        </p:spPr>
        <p:txBody>
          <a:bodyPr wrap="square">
            <a:spAutoFit/>
          </a:bodyPr>
          <a:lstStyle/>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3. Will not return to an affected county prior to the expiration of the current inspection certificate. I further certify that immediately upon return to an affected county, said vehicle will be reinspected at an inspection station certified to do emissions testing. (Registered in an affected county and primarily operated in an affected county, but outside county upon expiration of inspection certificate; e.g., student, vacationer, extended out-of-town business.</a:t>
            </a:r>
          </a:p>
        </p:txBody>
      </p:sp>
      <p:sp>
        <p:nvSpPr>
          <p:cNvPr id="2" name="Round Diagonal Corner Rectangle 5">
            <a:extLst>
              <a:ext uri="{FF2B5EF4-FFF2-40B4-BE49-F238E27FC236}">
                <a16:creationId xmlns:a16="http://schemas.microsoft.com/office/drawing/2014/main" id="{8D73358A-6E7C-9351-37AE-0ED0B1E99AAB}"/>
              </a:ext>
            </a:extLst>
          </p:cNvPr>
          <p:cNvSpPr/>
          <p:nvPr/>
        </p:nvSpPr>
        <p:spPr>
          <a:xfrm>
            <a:off x="495300" y="136525"/>
            <a:ext cx="8153400" cy="9144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dirty="0">
              <a:solidFill>
                <a:prstClr val="white"/>
              </a:solidFill>
              <a:latin typeface="Arial" panose="020B0604020202020204" pitchFamily="34" charset="0"/>
              <a:cs typeface="Arial" panose="020B0604020202020204" pitchFamily="34" charset="0"/>
            </a:endParaRPr>
          </a:p>
          <a:p>
            <a:pPr algn="ctr">
              <a:defRPr/>
            </a:pPr>
            <a:r>
              <a:rPr lang="en-US" sz="3200" b="1" dirty="0">
                <a:solidFill>
                  <a:prstClr val="white"/>
                </a:solidFill>
                <a:latin typeface="Arial" panose="020B0604020202020204" pitchFamily="34" charset="0"/>
                <a:cs typeface="Arial" panose="020B0604020202020204" pitchFamily="34" charset="0"/>
              </a:rPr>
              <a:t>Emissions Affidavit </a:t>
            </a:r>
          </a:p>
          <a:p>
            <a:pPr algn="ctr">
              <a:defRPr/>
            </a:pPr>
            <a:endParaRPr lang="en-US" sz="32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6783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4B3BA2-28E6-0D12-E33D-40B3036D38F0}"/>
              </a:ext>
            </a:extLst>
          </p:cNvPr>
          <p:cNvPicPr>
            <a:picLocks noChangeAspect="1"/>
          </p:cNvPicPr>
          <p:nvPr/>
        </p:nvPicPr>
        <p:blipFill>
          <a:blip r:embed="rId3"/>
          <a:stretch>
            <a:fillRect/>
          </a:stretch>
        </p:blipFill>
        <p:spPr>
          <a:xfrm>
            <a:off x="419100" y="1295400"/>
            <a:ext cx="8305800" cy="4267199"/>
          </a:xfrm>
          <a:prstGeom prst="rect">
            <a:avLst/>
          </a:prstGeom>
        </p:spPr>
      </p:pic>
    </p:spTree>
    <p:extLst>
      <p:ext uri="{BB962C8B-B14F-4D97-AF65-F5344CB8AC3E}">
        <p14:creationId xmlns:p14="http://schemas.microsoft.com/office/powerpoint/2010/main" val="2222128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ADE5EF-8086-47BA-BB30-3A3869BF6F94}"/>
              </a:ext>
            </a:extLst>
          </p:cNvPr>
          <p:cNvSpPr txBox="1"/>
          <p:nvPr/>
        </p:nvSpPr>
        <p:spPr>
          <a:xfrm>
            <a:off x="914400" y="2133600"/>
            <a:ext cx="7315200" cy="2246769"/>
          </a:xfrm>
          <a:prstGeom prst="rect">
            <a:avLst/>
          </a:prstGeom>
          <a:noFill/>
        </p:spPr>
        <p:txBody>
          <a:bodyPr wrap="square">
            <a:spAutoFit/>
          </a:bodyPr>
          <a:lstStyle/>
          <a:p>
            <a:r>
              <a:rPr lang="en-US" sz="2000" dirty="0"/>
              <a:t>If a certified inspector changes their place of employment, the Department representative must be notified immediately. </a:t>
            </a:r>
          </a:p>
          <a:p>
            <a:endParaRPr lang="en-US" sz="2000" dirty="0"/>
          </a:p>
          <a:p>
            <a:r>
              <a:rPr lang="en-US" sz="2000" dirty="0"/>
              <a:t>If a certified vehicle inspector changes their name or place of residence, the inspector must notify the Department of their new permanent street address within 30 days of the date of change.</a:t>
            </a:r>
          </a:p>
        </p:txBody>
      </p:sp>
    </p:spTree>
    <p:extLst>
      <p:ext uri="{BB962C8B-B14F-4D97-AF65-F5344CB8AC3E}">
        <p14:creationId xmlns:p14="http://schemas.microsoft.com/office/powerpoint/2010/main" val="1659845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C9F9EC43-6CEF-492C-BC4B-962E29DD7AB1}" type="slidenum">
              <a:rPr lang="en-US" altLang="en-US" sz="1200" smtClean="0">
                <a:solidFill>
                  <a:srgbClr val="D6ECFF"/>
                </a:solidFill>
                <a:latin typeface="Arial" pitchFamily="34" charset="0"/>
              </a:rPr>
              <a:pPr eaLnBrk="1" hangingPunct="1">
                <a:spcBef>
                  <a:spcPct val="0"/>
                </a:spcBef>
                <a:buClrTx/>
                <a:buSzTx/>
                <a:buFontTx/>
                <a:buNone/>
              </a:pPr>
              <a:t>65</a:t>
            </a:fld>
            <a:endParaRPr lang="en-US" altLang="en-US" sz="1200" dirty="0">
              <a:solidFill>
                <a:srgbClr val="D6ECFF"/>
              </a:solidFill>
              <a:latin typeface="Arial" pitchFamily="34" charset="0"/>
            </a:endParaRPr>
          </a:p>
        </p:txBody>
      </p:sp>
      <p:sp>
        <p:nvSpPr>
          <p:cNvPr id="204803" name="Text Box 2"/>
          <p:cNvSpPr txBox="1">
            <a:spLocks noChangeArrowheads="1"/>
          </p:cNvSpPr>
          <p:nvPr/>
        </p:nvSpPr>
        <p:spPr bwMode="auto">
          <a:xfrm>
            <a:off x="1143000" y="1447800"/>
            <a:ext cx="716280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eaLnBrk="1" hangingPunct="1">
              <a:spcBef>
                <a:spcPct val="0"/>
              </a:spcBef>
              <a:buClr>
                <a:srgbClr val="006600"/>
              </a:buClr>
              <a:buSzTx/>
              <a:buFont typeface="CommonBullets"/>
              <a:buNone/>
            </a:pPr>
            <a:r>
              <a:rPr lang="en-US" altLang="en-US" sz="2800" b="1" dirty="0">
                <a:latin typeface="Arial" pitchFamily="34" charset="0"/>
              </a:rPr>
              <a:t>Remember, you have a responsibility to the motorist and the citizens of Texas to ensure that their vehicles are  </a:t>
            </a:r>
            <a:r>
              <a:rPr lang="en-US" altLang="en-US" sz="5400" b="1" dirty="0">
                <a:latin typeface="Arial" pitchFamily="34" charset="0"/>
              </a:rPr>
              <a:t>SAFE!</a:t>
            </a:r>
            <a:r>
              <a:rPr lang="en-US" altLang="en-US" sz="2800" b="1" dirty="0">
                <a:latin typeface="Arial" pitchFamily="34" charset="0"/>
              </a:rPr>
              <a:t>  </a:t>
            </a:r>
          </a:p>
        </p:txBody>
      </p:sp>
      <p:sp>
        <p:nvSpPr>
          <p:cNvPr id="6" name="Rounded Rectangle 5">
            <a:hlinkClick r:id="rId2" action="ppaction://hlinksldjump"/>
          </p:cNvPr>
          <p:cNvSpPr/>
          <p:nvPr/>
        </p:nvSpPr>
        <p:spPr>
          <a:xfrm>
            <a:off x="7162800" y="5791200"/>
            <a:ext cx="1828800" cy="685800"/>
          </a:xfrm>
          <a:prstGeom prst="roundRect">
            <a:avLst/>
          </a:prstGeom>
          <a:solidFill>
            <a:srgbClr val="5BFD2F"/>
          </a:solidFill>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RETURN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2760" y="3732853"/>
            <a:ext cx="2594679" cy="259174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hlinkClick r:id="rId3" action="ppaction://hlinksldjump"/>
          </p:cNvPr>
          <p:cNvSpPr/>
          <p:nvPr/>
        </p:nvSpPr>
        <p:spPr>
          <a:xfrm>
            <a:off x="3581400" y="3200400"/>
            <a:ext cx="2057400" cy="1066800"/>
          </a:xfrm>
          <a:prstGeom prst="roundRect">
            <a:avLst/>
          </a:prstGeom>
          <a:solidFill>
            <a:schemeClr val="tx1">
              <a:lumMod val="8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15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EB41CB71-4250-4825-BD75-120A63199BC8}" type="slidenum">
              <a:rPr lang="en-US" altLang="en-US" sz="1200" smtClean="0">
                <a:solidFill>
                  <a:srgbClr val="D6ECFF"/>
                </a:solidFill>
                <a:latin typeface="Arial" pitchFamily="34" charset="0"/>
              </a:rPr>
              <a:pPr eaLnBrk="1" hangingPunct="1">
                <a:spcBef>
                  <a:spcPct val="0"/>
                </a:spcBef>
                <a:buClrTx/>
                <a:buSzTx/>
                <a:buFontTx/>
                <a:buNone/>
              </a:pPr>
              <a:t>7</a:t>
            </a:fld>
            <a:endParaRPr lang="en-US" altLang="en-US" sz="1200" dirty="0">
              <a:solidFill>
                <a:srgbClr val="D6ECFF"/>
              </a:solidFill>
              <a:latin typeface="Arial" pitchFamily="34" charset="0"/>
            </a:endParaRPr>
          </a:p>
        </p:txBody>
      </p:sp>
      <p:sp>
        <p:nvSpPr>
          <p:cNvPr id="49155" name="Rectangle 2"/>
          <p:cNvSpPr txBox="1">
            <a:spLocks noChangeArrowheads="1"/>
          </p:cNvSpPr>
          <p:nvPr/>
        </p:nvSpPr>
        <p:spPr bwMode="auto">
          <a:xfrm>
            <a:off x="609600" y="1295400"/>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39775"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995363"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260475"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1481138" indent="-20955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1938338" indent="-2095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395538" indent="-2095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2852738" indent="-2095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309938" indent="-2095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eaLnBrk="1" hangingPunct="1">
              <a:spcBef>
                <a:spcPts val="11400"/>
              </a:spcBef>
              <a:buClrTx/>
              <a:buSzTx/>
              <a:buFontTx/>
              <a:buNone/>
            </a:pPr>
            <a:r>
              <a:rPr lang="en-US" altLang="en-US" sz="4800" b="1" u="sng" dirty="0">
                <a:latin typeface="Arial" pitchFamily="34" charset="0"/>
                <a:cs typeface="Arial" pitchFamily="34" charset="0"/>
              </a:rPr>
              <a:t>ROAD TEST</a:t>
            </a:r>
            <a:br>
              <a:rPr lang="en-US" altLang="en-US" sz="2000" b="1" u="sng" dirty="0">
                <a:latin typeface="Arial" pitchFamily="34" charset="0"/>
                <a:cs typeface="Arial" pitchFamily="34" charset="0"/>
              </a:rPr>
            </a:br>
            <a:endParaRPr lang="en-US" altLang="en-US" sz="2000" b="1" u="sng" dirty="0">
              <a:latin typeface="Arial" pitchFamily="34" charset="0"/>
              <a:cs typeface="Arial" pitchFamily="34" charset="0"/>
            </a:endParaRPr>
          </a:p>
        </p:txBody>
      </p:sp>
      <p:sp>
        <p:nvSpPr>
          <p:cNvPr id="14" name="TextBox 13">
            <a:hlinkClick r:id="rId3" action="ppaction://hlinksldjump"/>
          </p:cNvPr>
          <p:cNvSpPr txBox="1"/>
          <p:nvPr/>
        </p:nvSpPr>
        <p:spPr>
          <a:xfrm>
            <a:off x="1143000" y="3502967"/>
            <a:ext cx="1600200" cy="461665"/>
          </a:xfrm>
          <a:prstGeom prst="rect">
            <a:avLst/>
          </a:prstGeom>
          <a:noFill/>
        </p:spPr>
        <p:txBody>
          <a:bodyPr wrap="square" rtlCol="0">
            <a:spAutoFit/>
          </a:bodyPr>
          <a:lstStyle/>
          <a:p>
            <a:pPr algn="ctr"/>
            <a:r>
              <a:rPr lang="en-US" sz="2400" b="1" dirty="0">
                <a:solidFill>
                  <a:schemeClr val="bg1"/>
                </a:solidFill>
              </a:rPr>
              <a:t>Steering </a:t>
            </a:r>
          </a:p>
        </p:txBody>
      </p:sp>
      <p:sp>
        <p:nvSpPr>
          <p:cNvPr id="15" name="TextBox 14">
            <a:hlinkClick r:id="rId4" action="ppaction://hlinksldjump"/>
          </p:cNvPr>
          <p:cNvSpPr txBox="1"/>
          <p:nvPr/>
        </p:nvSpPr>
        <p:spPr>
          <a:xfrm>
            <a:off x="3810000" y="3318300"/>
            <a:ext cx="1600200" cy="830997"/>
          </a:xfrm>
          <a:prstGeom prst="rect">
            <a:avLst/>
          </a:prstGeom>
          <a:noFill/>
        </p:spPr>
        <p:txBody>
          <a:bodyPr wrap="square" rtlCol="0">
            <a:spAutoFit/>
          </a:bodyPr>
          <a:lstStyle/>
          <a:p>
            <a:pPr algn="ctr"/>
            <a:r>
              <a:rPr lang="en-US" sz="2400" b="1" dirty="0">
                <a:solidFill>
                  <a:schemeClr val="bg1"/>
                </a:solidFill>
              </a:rPr>
              <a:t>Service Brake</a:t>
            </a:r>
          </a:p>
        </p:txBody>
      </p:sp>
      <p:sp>
        <p:nvSpPr>
          <p:cNvPr id="23" name="TextBox 22">
            <a:hlinkClick r:id="rId5" action="ppaction://hlinksldjump"/>
          </p:cNvPr>
          <p:cNvSpPr txBox="1"/>
          <p:nvPr/>
        </p:nvSpPr>
        <p:spPr>
          <a:xfrm>
            <a:off x="6477000" y="3360003"/>
            <a:ext cx="1600200" cy="830997"/>
          </a:xfrm>
          <a:prstGeom prst="rect">
            <a:avLst/>
          </a:prstGeom>
          <a:noFill/>
        </p:spPr>
        <p:txBody>
          <a:bodyPr wrap="square" rtlCol="0">
            <a:spAutoFit/>
          </a:bodyPr>
          <a:lstStyle/>
          <a:p>
            <a:pPr algn="ctr"/>
            <a:r>
              <a:rPr lang="en-US" sz="2400" b="1" dirty="0">
                <a:solidFill>
                  <a:schemeClr val="bg1"/>
                </a:solidFill>
              </a:rPr>
              <a:t>Parking Brake</a:t>
            </a:r>
          </a:p>
        </p:txBody>
      </p:sp>
      <p:sp>
        <p:nvSpPr>
          <p:cNvPr id="2" name="Oval 1"/>
          <p:cNvSpPr/>
          <p:nvPr/>
        </p:nvSpPr>
        <p:spPr>
          <a:xfrm>
            <a:off x="636270" y="457200"/>
            <a:ext cx="1219200" cy="1143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atin typeface="Arial Black" panose="020B0A04020102020204" pitchFamily="34" charset="0"/>
              </a:rPr>
              <a:t>1</a:t>
            </a:r>
            <a:endParaRPr lang="en-US" dirty="0">
              <a:latin typeface="Arial Black" panose="020B0A040201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0"/>
          <p:cNvSpPr>
            <a:spLocks noChangeArrowheads="1"/>
          </p:cNvSpPr>
          <p:nvPr/>
        </p:nvSpPr>
        <p:spPr bwMode="auto">
          <a:xfrm>
            <a:off x="872198" y="2805233"/>
            <a:ext cx="7696200" cy="3276600"/>
          </a:xfrm>
          <a:prstGeom prst="rect">
            <a:avLst/>
          </a:prstGeom>
          <a:solidFill>
            <a:schemeClr val="bg1"/>
          </a:solidFill>
          <a:ln w="38100" cap="flat" cmpd="sng" algn="ctr">
            <a:solidFill>
              <a:srgbClr val="00B050"/>
            </a:solidFill>
            <a:prstDash val="solid"/>
          </a:ln>
          <a:effectLst/>
        </p:spPr>
        <p:txBody>
          <a:bodyPr anchor="ctr"/>
          <a:lstStyle/>
          <a:p>
            <a:pPr algn="ctr" fontAlgn="auto">
              <a:spcBef>
                <a:spcPts val="0"/>
              </a:spcBef>
              <a:spcAft>
                <a:spcPts val="0"/>
              </a:spcAft>
            </a:pPr>
            <a:endParaRPr lang="en-US" altLang="en-US" sz="2800" b="1" kern="0" dirty="0">
              <a:cs typeface="Arial" panose="020B0604020202020204" pitchFamily="34" charset="0"/>
            </a:endParaRPr>
          </a:p>
        </p:txBody>
      </p:sp>
      <p:sp>
        <p:nvSpPr>
          <p:cNvPr id="5632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1B2076E0-F83D-4537-8A6D-26FC30B459A5}" type="slidenum">
              <a:rPr lang="en-US" altLang="en-US" sz="1200" smtClean="0">
                <a:solidFill>
                  <a:srgbClr val="D6ECFF"/>
                </a:solidFill>
                <a:latin typeface="Arial" pitchFamily="34" charset="0"/>
              </a:rPr>
              <a:pPr eaLnBrk="1" hangingPunct="1">
                <a:spcBef>
                  <a:spcPct val="0"/>
                </a:spcBef>
                <a:buClrTx/>
                <a:buSzTx/>
                <a:buFontTx/>
                <a:buNone/>
              </a:pPr>
              <a:t>8</a:t>
            </a:fld>
            <a:endParaRPr lang="en-US" altLang="en-US" sz="1200" dirty="0">
              <a:solidFill>
                <a:srgbClr val="D6ECFF"/>
              </a:solidFill>
              <a:latin typeface="Arial" pitchFamily="34" charset="0"/>
            </a:endParaRPr>
          </a:p>
        </p:txBody>
      </p:sp>
      <p:sp>
        <p:nvSpPr>
          <p:cNvPr id="3" name="Round Diagonal Corner Rectangle 2"/>
          <p:cNvSpPr/>
          <p:nvPr/>
        </p:nvSpPr>
        <p:spPr>
          <a:xfrm>
            <a:off x="2628900" y="266700"/>
            <a:ext cx="3886200" cy="609600"/>
          </a:xfrm>
          <a:prstGeom prst="round2DiagRect">
            <a:avLst>
              <a:gd name="adj1" fmla="val 16667"/>
              <a:gd name="adj2" fmla="val 20979"/>
            </a:avLst>
          </a:prstGeom>
          <a:solidFill>
            <a:schemeClr val="bg1"/>
          </a:solidFill>
          <a:ln w="38100" cap="flat" cmpd="sng" algn="ctr">
            <a:solidFill>
              <a:srgbClr val="00B050"/>
            </a:solidFill>
            <a:prstDash val="solid"/>
          </a:ln>
          <a:effectLst/>
        </p:spPr>
        <p:txBody>
          <a:bodyPr anchor="ctr"/>
          <a:lstStyle/>
          <a:p>
            <a:pPr algn="ctr" fontAlgn="auto">
              <a:spcBef>
                <a:spcPts val="0"/>
              </a:spcBef>
              <a:spcAft>
                <a:spcPts val="0"/>
              </a:spcAft>
              <a:defRPr/>
            </a:pPr>
            <a:r>
              <a:rPr lang="en-US" sz="2800" b="1" kern="0" dirty="0">
                <a:cs typeface="Arial" panose="020B0604020202020204" pitchFamily="34" charset="0"/>
              </a:rPr>
              <a:t>SERVICE BRAKE</a:t>
            </a:r>
          </a:p>
        </p:txBody>
      </p:sp>
      <p:pic>
        <p:nvPicPr>
          <p:cNvPr id="56324" name="Picture 1028" descr="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857" y="3056585"/>
            <a:ext cx="1655325"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035" descr="cargotru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5648" y="3067734"/>
            <a:ext cx="1447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036" descr="dumtru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448" y="3998862"/>
            <a:ext cx="14478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037" descr="schoolb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7586" y="4775888"/>
            <a:ext cx="178643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1044" descr="BIK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5166" y="4361950"/>
            <a:ext cx="1524000" cy="76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Picture 1046" descr="18wheel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5600" y="3429000"/>
            <a:ext cx="1574800" cy="1258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33" name="Text Box 1031"/>
          <p:cNvSpPr txBox="1">
            <a:spLocks noChangeArrowheads="1"/>
          </p:cNvSpPr>
          <p:nvPr/>
        </p:nvSpPr>
        <p:spPr bwMode="auto">
          <a:xfrm>
            <a:off x="1326583" y="5441693"/>
            <a:ext cx="838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Tx/>
              <a:buSzTx/>
              <a:buFontTx/>
              <a:buNone/>
            </a:pPr>
            <a:r>
              <a:rPr lang="en-US" altLang="en-US" sz="2800" b="1" dirty="0">
                <a:solidFill>
                  <a:srgbClr val="FFFFFF"/>
                </a:solidFill>
                <a:latin typeface="Arial" pitchFamily="34" charset="0"/>
              </a:rPr>
              <a:t>25 Ft</a:t>
            </a:r>
          </a:p>
        </p:txBody>
      </p:sp>
      <p:sp>
        <p:nvSpPr>
          <p:cNvPr id="56334" name="Text Box 1032"/>
          <p:cNvSpPr txBox="1">
            <a:spLocks noChangeArrowheads="1"/>
          </p:cNvSpPr>
          <p:nvPr/>
        </p:nvSpPr>
        <p:spPr bwMode="auto">
          <a:xfrm>
            <a:off x="3110804" y="5439629"/>
            <a:ext cx="91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Tx/>
              <a:buSzTx/>
              <a:buFontTx/>
              <a:buNone/>
            </a:pPr>
            <a:r>
              <a:rPr lang="en-US" altLang="en-US" sz="2800" b="1" dirty="0">
                <a:solidFill>
                  <a:srgbClr val="FFFFFF"/>
                </a:solidFill>
                <a:latin typeface="Arial" pitchFamily="34" charset="0"/>
              </a:rPr>
              <a:t>30 Ft</a:t>
            </a:r>
          </a:p>
        </p:txBody>
      </p:sp>
      <p:sp>
        <p:nvSpPr>
          <p:cNvPr id="56335" name="Text Box 1033"/>
          <p:cNvSpPr txBox="1">
            <a:spLocks noChangeArrowheads="1"/>
          </p:cNvSpPr>
          <p:nvPr/>
        </p:nvSpPr>
        <p:spPr bwMode="auto">
          <a:xfrm>
            <a:off x="5072039" y="5446665"/>
            <a:ext cx="838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Tx/>
              <a:buSzTx/>
              <a:buFontTx/>
              <a:buNone/>
            </a:pPr>
            <a:r>
              <a:rPr lang="en-US" altLang="en-US" sz="2800" b="1" dirty="0">
                <a:solidFill>
                  <a:srgbClr val="FFFFFF"/>
                </a:solidFill>
                <a:latin typeface="Arial" pitchFamily="34" charset="0"/>
              </a:rPr>
              <a:t>40 Ft</a:t>
            </a:r>
          </a:p>
        </p:txBody>
      </p:sp>
      <p:sp>
        <p:nvSpPr>
          <p:cNvPr id="56336" name="Text Box 1034"/>
          <p:cNvSpPr txBox="1">
            <a:spLocks noChangeArrowheads="1"/>
          </p:cNvSpPr>
          <p:nvPr/>
        </p:nvSpPr>
        <p:spPr bwMode="auto">
          <a:xfrm>
            <a:off x="7070291" y="5431239"/>
            <a:ext cx="106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Tx/>
              <a:buSzTx/>
              <a:buFontTx/>
              <a:buNone/>
            </a:pPr>
            <a:r>
              <a:rPr lang="en-US" altLang="en-US" sz="2800" b="1" dirty="0">
                <a:solidFill>
                  <a:srgbClr val="FFFFFF"/>
                </a:solidFill>
                <a:latin typeface="Arial" pitchFamily="34" charset="0"/>
              </a:rPr>
              <a:t>50 Ft</a:t>
            </a:r>
          </a:p>
        </p:txBody>
      </p:sp>
      <p:sp>
        <p:nvSpPr>
          <p:cNvPr id="17" name="Line 1040"/>
          <p:cNvSpPr>
            <a:spLocks noChangeShapeType="1"/>
          </p:cNvSpPr>
          <p:nvPr/>
        </p:nvSpPr>
        <p:spPr bwMode="auto">
          <a:xfrm flipV="1">
            <a:off x="2585182" y="2824055"/>
            <a:ext cx="0" cy="3276600"/>
          </a:xfrm>
          <a:prstGeom prst="line">
            <a:avLst/>
          </a:prstGeom>
          <a:solidFill>
            <a:schemeClr val="bg1"/>
          </a:solidFill>
          <a:ln w="38100" cap="flat" cmpd="sng" algn="ctr">
            <a:solidFill>
              <a:srgbClr val="00B050"/>
            </a:solidFill>
            <a:prstDash val="solid"/>
          </a:ln>
          <a:effectLst/>
        </p:spPr>
        <p:txBody>
          <a:bodyPr anchor="ctr"/>
          <a:lstStyle/>
          <a:p>
            <a:pPr algn="ctr" fontAlgn="auto">
              <a:spcBef>
                <a:spcPts val="0"/>
              </a:spcBef>
              <a:spcAft>
                <a:spcPts val="0"/>
              </a:spcAft>
            </a:pPr>
            <a:endParaRPr lang="en-US" sz="2800" b="1" kern="0" dirty="0">
              <a:cs typeface="Arial" panose="020B0604020202020204" pitchFamily="34" charset="0"/>
            </a:endParaRPr>
          </a:p>
        </p:txBody>
      </p:sp>
      <p:sp>
        <p:nvSpPr>
          <p:cNvPr id="18" name="Line 1041"/>
          <p:cNvSpPr>
            <a:spLocks noChangeShapeType="1"/>
          </p:cNvSpPr>
          <p:nvPr/>
        </p:nvSpPr>
        <p:spPr bwMode="auto">
          <a:xfrm flipV="1">
            <a:off x="4572000" y="2805233"/>
            <a:ext cx="0" cy="3276600"/>
          </a:xfrm>
          <a:prstGeom prst="line">
            <a:avLst/>
          </a:prstGeom>
          <a:solidFill>
            <a:schemeClr val="bg1"/>
          </a:solidFill>
          <a:ln w="38100" cap="flat" cmpd="sng" algn="ctr">
            <a:solidFill>
              <a:srgbClr val="00B050"/>
            </a:solidFill>
            <a:prstDash val="solid"/>
          </a:ln>
          <a:effectLst/>
        </p:spPr>
        <p:txBody>
          <a:bodyPr anchor="ctr"/>
          <a:lstStyle/>
          <a:p>
            <a:pPr algn="ctr" fontAlgn="auto">
              <a:spcBef>
                <a:spcPts val="0"/>
              </a:spcBef>
              <a:spcAft>
                <a:spcPts val="0"/>
              </a:spcAft>
            </a:pPr>
            <a:endParaRPr lang="en-US" sz="2800" b="1" kern="0" dirty="0">
              <a:cs typeface="Arial" panose="020B0604020202020204" pitchFamily="34" charset="0"/>
            </a:endParaRPr>
          </a:p>
        </p:txBody>
      </p:sp>
      <p:sp>
        <p:nvSpPr>
          <p:cNvPr id="19" name="Line 1042"/>
          <p:cNvSpPr>
            <a:spLocks noChangeShapeType="1"/>
          </p:cNvSpPr>
          <p:nvPr/>
        </p:nvSpPr>
        <p:spPr bwMode="auto">
          <a:xfrm flipV="1">
            <a:off x="6461083" y="2839705"/>
            <a:ext cx="0" cy="3276600"/>
          </a:xfrm>
          <a:prstGeom prst="line">
            <a:avLst/>
          </a:prstGeom>
          <a:solidFill>
            <a:schemeClr val="bg1"/>
          </a:solidFill>
          <a:ln w="38100" cap="flat" cmpd="sng" algn="ctr">
            <a:solidFill>
              <a:srgbClr val="00B050"/>
            </a:solidFill>
            <a:prstDash val="solid"/>
          </a:ln>
          <a:effectLst/>
        </p:spPr>
        <p:txBody>
          <a:bodyPr anchor="ctr"/>
          <a:lstStyle/>
          <a:p>
            <a:pPr algn="ctr" fontAlgn="auto">
              <a:spcBef>
                <a:spcPts val="0"/>
              </a:spcBef>
              <a:spcAft>
                <a:spcPts val="0"/>
              </a:spcAft>
            </a:pPr>
            <a:endParaRPr lang="en-US" sz="2800" b="1" kern="0" dirty="0">
              <a:cs typeface="Arial" panose="020B0604020202020204" pitchFamily="34" charset="0"/>
            </a:endParaRPr>
          </a:p>
        </p:txBody>
      </p:sp>
      <p:sp>
        <p:nvSpPr>
          <p:cNvPr id="56340" name="Text Box 1043"/>
          <p:cNvSpPr txBox="1">
            <a:spLocks noChangeArrowheads="1"/>
          </p:cNvSpPr>
          <p:nvPr/>
        </p:nvSpPr>
        <p:spPr bwMode="auto">
          <a:xfrm>
            <a:off x="838200" y="2057400"/>
            <a:ext cx="7543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eaLnBrk="1" hangingPunct="1">
              <a:spcBef>
                <a:spcPct val="50000"/>
              </a:spcBef>
              <a:buClrTx/>
              <a:buSzTx/>
              <a:buFontTx/>
              <a:buNone/>
            </a:pPr>
            <a:r>
              <a:rPr lang="en-US" altLang="en-US" sz="2000" b="1" dirty="0">
                <a:solidFill>
                  <a:srgbClr val="000000"/>
                </a:solidFill>
                <a:latin typeface="Arial" pitchFamily="34" charset="0"/>
              </a:rPr>
              <a:t>Required Vehicle Brake Performance</a:t>
            </a:r>
          </a:p>
        </p:txBody>
      </p:sp>
      <p:sp>
        <p:nvSpPr>
          <p:cNvPr id="2" name="Rectangle 1"/>
          <p:cNvSpPr/>
          <p:nvPr/>
        </p:nvSpPr>
        <p:spPr>
          <a:xfrm>
            <a:off x="762000" y="938380"/>
            <a:ext cx="7620000" cy="1323439"/>
          </a:xfrm>
          <a:prstGeom prst="rect">
            <a:avLst/>
          </a:prstGeom>
        </p:spPr>
        <p:txBody>
          <a:bodyPr wrap="square">
            <a:spAutoFit/>
          </a:bodyPr>
          <a:lstStyle/>
          <a:p>
            <a:pPr algn="ctr" eaLnBrk="1" hangingPunct="1">
              <a:spcBef>
                <a:spcPct val="50000"/>
              </a:spcBef>
              <a:buClr>
                <a:schemeClr val="tx1"/>
              </a:buClr>
              <a:buSzTx/>
            </a:pPr>
            <a:r>
              <a:rPr lang="en-US" altLang="en-US" sz="2000" dirty="0"/>
              <a:t>At a speed of 20 mph, apply service brakes firmly to determine if the vehicle comes to a smooth stop within the distance prescribed by the "Required Brake Performance.”  The test should be performed at a designated and approved brake test area.</a:t>
            </a:r>
            <a:endParaRPr lang="en-US" sz="2000" dirty="0"/>
          </a:p>
        </p:txBody>
      </p:sp>
      <p:sp>
        <p:nvSpPr>
          <p:cNvPr id="21" name="Text Box 1043"/>
          <p:cNvSpPr txBox="1">
            <a:spLocks noChangeArrowheads="1"/>
          </p:cNvSpPr>
          <p:nvPr/>
        </p:nvSpPr>
        <p:spPr bwMode="auto">
          <a:xfrm>
            <a:off x="1094913" y="2309463"/>
            <a:ext cx="754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eaLnBrk="1" fontAlgn="auto" hangingPunct="1">
              <a:spcBef>
                <a:spcPct val="50000"/>
              </a:spcBef>
              <a:spcAft>
                <a:spcPts val="0"/>
              </a:spcAft>
              <a:buClrTx/>
              <a:buSzTx/>
              <a:buFontTx/>
              <a:buNone/>
            </a:pPr>
            <a:r>
              <a:rPr lang="en-US" altLang="en-US" sz="2400" b="1" dirty="0">
                <a:latin typeface="Arial" pitchFamily="34" charset="0"/>
              </a:rPr>
              <a:t>Required Vehicle Brake Performance</a:t>
            </a:r>
          </a:p>
        </p:txBody>
      </p:sp>
      <p:pic>
        <p:nvPicPr>
          <p:cNvPr id="181253"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60" t="7762" r="2118" b="13613"/>
          <a:stretch/>
        </p:blipFill>
        <p:spPr bwMode="auto">
          <a:xfrm flipH="1">
            <a:off x="2797794" y="3100886"/>
            <a:ext cx="1664824" cy="100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131443" y="3664528"/>
            <a:ext cx="228600" cy="1385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4038600" y="3670824"/>
            <a:ext cx="152400" cy="125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Box 1043"/>
          <p:cNvSpPr txBox="1">
            <a:spLocks noChangeArrowheads="1"/>
          </p:cNvSpPr>
          <p:nvPr/>
        </p:nvSpPr>
        <p:spPr bwMode="auto">
          <a:xfrm>
            <a:off x="304800" y="6198933"/>
            <a:ext cx="82981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eaLnBrk="1" fontAlgn="auto" hangingPunct="1">
              <a:spcBef>
                <a:spcPct val="50000"/>
              </a:spcBef>
              <a:spcAft>
                <a:spcPts val="0"/>
              </a:spcAft>
              <a:buClrTx/>
              <a:buSzTx/>
              <a:buFontTx/>
              <a:buNone/>
            </a:pPr>
            <a:r>
              <a:rPr lang="en-US" altLang="en-US" sz="2000" b="1" dirty="0">
                <a:latin typeface="Arial" pitchFamily="34" charset="0"/>
              </a:rPr>
              <a:t>Check equalization and any metal-to-metal sounds during the test</a:t>
            </a:r>
          </a:p>
        </p:txBody>
      </p:sp>
      <p:sp>
        <p:nvSpPr>
          <p:cNvPr id="26" name="Line 5"/>
          <p:cNvSpPr>
            <a:spLocks noChangeShapeType="1"/>
          </p:cNvSpPr>
          <p:nvPr/>
        </p:nvSpPr>
        <p:spPr bwMode="auto">
          <a:xfrm>
            <a:off x="500218" y="2288720"/>
            <a:ext cx="79248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buClrTx/>
              <a:buSzTx/>
              <a:buFontTx/>
              <a:buNone/>
            </a:pPr>
            <a:fld id="{3723B4F0-8BFE-481E-9BDE-8A56F37CF1F1}" type="slidenum">
              <a:rPr lang="en-US" altLang="en-US" sz="1200" smtClean="0">
                <a:solidFill>
                  <a:srgbClr val="D6ECFF"/>
                </a:solidFill>
                <a:latin typeface="Arial" pitchFamily="34" charset="0"/>
              </a:rPr>
              <a:pPr eaLnBrk="1" hangingPunct="1">
                <a:spcBef>
                  <a:spcPct val="0"/>
                </a:spcBef>
                <a:buClrTx/>
                <a:buSzTx/>
                <a:buFontTx/>
                <a:buNone/>
              </a:pPr>
              <a:t>9</a:t>
            </a:fld>
            <a:endParaRPr lang="en-US" altLang="en-US" sz="1200" dirty="0">
              <a:solidFill>
                <a:srgbClr val="D6ECFF"/>
              </a:solidFill>
              <a:latin typeface="Arial" pitchFamily="34" charset="0"/>
            </a:endParaRPr>
          </a:p>
        </p:txBody>
      </p:sp>
      <p:sp>
        <p:nvSpPr>
          <p:cNvPr id="3" name="Round Diagonal Corner Rectangle 2"/>
          <p:cNvSpPr/>
          <p:nvPr/>
        </p:nvSpPr>
        <p:spPr>
          <a:xfrm>
            <a:off x="533400" y="762000"/>
            <a:ext cx="3886200" cy="609600"/>
          </a:xfrm>
          <a:prstGeom prst="round2DiagRect">
            <a:avLst>
              <a:gd name="adj1" fmla="val 16667"/>
              <a:gd name="adj2" fmla="val 20979"/>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Arial" panose="020B0604020202020204" pitchFamily="34" charset="0"/>
                <a:cs typeface="Arial" panose="020B0604020202020204" pitchFamily="34" charset="0"/>
              </a:rPr>
              <a:t>SERVICE BRAKE</a:t>
            </a:r>
          </a:p>
        </p:txBody>
      </p:sp>
      <p:sp>
        <p:nvSpPr>
          <p:cNvPr id="55300" name="Text Box 2052"/>
          <p:cNvSpPr txBox="1">
            <a:spLocks noChangeArrowheads="1"/>
          </p:cNvSpPr>
          <p:nvPr/>
        </p:nvSpPr>
        <p:spPr bwMode="auto">
          <a:xfrm>
            <a:off x="609600" y="3228473"/>
            <a:ext cx="7162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1775" indent="-231775" defTabSz="234950"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defTabSz="2349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defTabSz="23495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defTabSz="23495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defTabSz="23495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defTabSz="2349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defTabSz="2349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defTabSz="2349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defTabSz="23495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0"/>
              </a:spcBef>
              <a:spcAft>
                <a:spcPct val="45000"/>
              </a:spcAft>
              <a:buClr>
                <a:schemeClr val="tx1"/>
              </a:buClr>
              <a:buSzTx/>
              <a:buFont typeface="Arial" panose="020B0604020202020204" pitchFamily="34" charset="0"/>
              <a:buChar char="●"/>
            </a:pPr>
            <a:r>
              <a:rPr lang="en-US" altLang="en-US" sz="2000" dirty="0">
                <a:latin typeface="Arial" pitchFamily="34" charset="0"/>
              </a:rPr>
              <a:t>Red brake warning lamp or signal is on or comes on during the test.</a:t>
            </a:r>
          </a:p>
          <a:p>
            <a:pPr eaLnBrk="1" hangingPunct="1">
              <a:spcBef>
                <a:spcPct val="0"/>
              </a:spcBef>
              <a:spcAft>
                <a:spcPct val="45000"/>
              </a:spcAft>
              <a:buClr>
                <a:schemeClr val="tx1"/>
              </a:buClr>
              <a:buSzTx/>
              <a:buFont typeface="Arial" panose="020B0604020202020204" pitchFamily="34" charset="0"/>
              <a:buChar char="●"/>
            </a:pPr>
            <a:r>
              <a:rPr lang="en-US" altLang="en-US" sz="2000" dirty="0">
                <a:latin typeface="Arial" pitchFamily="34" charset="0"/>
              </a:rPr>
              <a:t>Brakes do not meet requirements for stopping distances for the class of vehicle.</a:t>
            </a:r>
          </a:p>
          <a:p>
            <a:pPr eaLnBrk="1" hangingPunct="1">
              <a:spcBef>
                <a:spcPct val="0"/>
              </a:spcBef>
              <a:spcAft>
                <a:spcPct val="45000"/>
              </a:spcAft>
              <a:buClr>
                <a:schemeClr val="tx1"/>
              </a:buClr>
              <a:buSzTx/>
              <a:buFont typeface="Arial" panose="020B0604020202020204" pitchFamily="34" charset="0"/>
              <a:buChar char="●"/>
            </a:pPr>
            <a:endParaRPr lang="en-US" altLang="en-US" sz="2000" dirty="0">
              <a:latin typeface="Arial" pitchFamily="34" charset="0"/>
            </a:endParaRPr>
          </a:p>
        </p:txBody>
      </p:sp>
      <p:sp>
        <p:nvSpPr>
          <p:cNvPr id="55301" name="Text Box 2053"/>
          <p:cNvSpPr txBox="1">
            <a:spLocks noChangeArrowheads="1"/>
          </p:cNvSpPr>
          <p:nvPr/>
        </p:nvSpPr>
        <p:spPr bwMode="auto">
          <a:xfrm>
            <a:off x="974844" y="5007057"/>
            <a:ext cx="68895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algn="ctr" eaLnBrk="1" hangingPunct="1">
              <a:spcBef>
                <a:spcPct val="0"/>
              </a:spcBef>
              <a:buClrTx/>
              <a:buSzTx/>
              <a:buFontTx/>
              <a:buNone/>
            </a:pPr>
            <a:r>
              <a:rPr lang="en-US" altLang="en-US" sz="2000" dirty="0">
                <a:solidFill>
                  <a:srgbClr val="FFC000"/>
                </a:solidFill>
                <a:latin typeface="Arial" pitchFamily="34" charset="0"/>
              </a:rPr>
              <a:t>Remember:</a:t>
            </a:r>
            <a:r>
              <a:rPr lang="en-US" altLang="en-US" sz="2000" dirty="0">
                <a:latin typeface="Arial" pitchFamily="34" charset="0"/>
              </a:rPr>
              <a:t> </a:t>
            </a:r>
          </a:p>
          <a:p>
            <a:pPr eaLnBrk="1" hangingPunct="1">
              <a:spcBef>
                <a:spcPct val="0"/>
              </a:spcBef>
              <a:buClrTx/>
              <a:buSzTx/>
              <a:buFontTx/>
              <a:buNone/>
            </a:pPr>
            <a:r>
              <a:rPr lang="en-US" altLang="en-US" sz="2000" dirty="0">
                <a:latin typeface="Arial" pitchFamily="34" charset="0"/>
              </a:rPr>
              <a:t> An Anti-lock (ABS) lamp or signal that is on or comes on during test will not cause for rejection.</a:t>
            </a:r>
          </a:p>
        </p:txBody>
      </p:sp>
      <p:sp>
        <p:nvSpPr>
          <p:cNvPr id="55302" name="Text Box 2054"/>
          <p:cNvSpPr txBox="1">
            <a:spLocks noChangeArrowheads="1"/>
          </p:cNvSpPr>
          <p:nvPr/>
        </p:nvSpPr>
        <p:spPr bwMode="auto">
          <a:xfrm>
            <a:off x="425689" y="2699252"/>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700"/>
              </a:spcBef>
              <a:buClr>
                <a:schemeClr val="tx2"/>
              </a:buClr>
              <a:buSzPct val="95000"/>
              <a:buFont typeface="Wingdings" pitchFamily="2" charset="2"/>
              <a:buChar char=""/>
              <a:defRPr sz="30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600">
                <a:solidFill>
                  <a:schemeClr val="tx1"/>
                </a:solidFill>
                <a:latin typeface="Corbel" pitchFamily="34" charset="0"/>
              </a:defRPr>
            </a:lvl2pPr>
            <a:lvl3pPr marL="1143000" indent="-228600" eaLnBrk="0" hangingPunct="0">
              <a:spcBef>
                <a:spcPct val="20000"/>
              </a:spcBef>
              <a:buClr>
                <a:schemeClr val="accent2"/>
              </a:buClr>
              <a:buFont typeface="Wingdings 2" pitchFamily="18" charset="2"/>
              <a:buChar char=""/>
              <a:defRPr sz="2400">
                <a:solidFill>
                  <a:schemeClr val="tx1"/>
                </a:solidFill>
                <a:latin typeface="Corbel" pitchFamily="34" charset="0"/>
              </a:defRPr>
            </a:lvl3pPr>
            <a:lvl4pPr marL="1600200" indent="-228600" eaLnBrk="0" hangingPunct="0">
              <a:spcBef>
                <a:spcPct val="20000"/>
              </a:spcBef>
              <a:buClr>
                <a:srgbClr val="FEB80A"/>
              </a:buClr>
              <a:buFont typeface="Wingdings 3" pitchFamily="18" charset="2"/>
              <a:buChar char=""/>
              <a:defRPr sz="2200">
                <a:solidFill>
                  <a:schemeClr val="tx1"/>
                </a:solidFill>
                <a:latin typeface="Corbel" pitchFamily="34" charset="0"/>
              </a:defRPr>
            </a:lvl4pPr>
            <a:lvl5pPr marL="2057400" indent="-228600" eaLnBrk="0" hangingPunct="0">
              <a:spcBef>
                <a:spcPct val="20000"/>
              </a:spcBef>
              <a:buClr>
                <a:srgbClr val="FEB80A"/>
              </a:buClr>
              <a:buFont typeface="Wingdings 2"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FEB80A"/>
              </a:buClr>
              <a:buFont typeface="Wingdings 2" pitchFamily="18" charset="2"/>
              <a:buChar char=""/>
              <a:defRPr sz="2000">
                <a:solidFill>
                  <a:schemeClr val="tx1"/>
                </a:solidFill>
                <a:latin typeface="Corbel" pitchFamily="34" charset="0"/>
              </a:defRPr>
            </a:lvl9pPr>
          </a:lstStyle>
          <a:p>
            <a:pPr eaLnBrk="1" hangingPunct="1">
              <a:spcBef>
                <a:spcPct val="50000"/>
              </a:spcBef>
              <a:buClrTx/>
              <a:buSzTx/>
              <a:buFontTx/>
              <a:buNone/>
            </a:pPr>
            <a:r>
              <a:rPr lang="en-US" altLang="en-US" sz="2000" b="1" dirty="0">
                <a:solidFill>
                  <a:srgbClr val="FFC000"/>
                </a:solidFill>
                <a:latin typeface="Arial" pitchFamily="34" charset="0"/>
              </a:rPr>
              <a:t>REJECT IF:</a:t>
            </a:r>
          </a:p>
        </p:txBody>
      </p:sp>
      <p:grpSp>
        <p:nvGrpSpPr>
          <p:cNvPr id="5" name="Group 4"/>
          <p:cNvGrpSpPr/>
          <p:nvPr/>
        </p:nvGrpSpPr>
        <p:grpSpPr>
          <a:xfrm>
            <a:off x="5890334" y="535488"/>
            <a:ext cx="2443186" cy="2362201"/>
            <a:chOff x="6624614" y="304799"/>
            <a:chExt cx="2443186" cy="2362201"/>
          </a:xfrm>
        </p:grpSpPr>
        <p:pic>
          <p:nvPicPr>
            <p:cNvPr id="4372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487" r="12121"/>
            <a:stretch/>
          </p:blipFill>
          <p:spPr bwMode="auto">
            <a:xfrm>
              <a:off x="6624614" y="304799"/>
              <a:ext cx="2333857" cy="2209801"/>
            </a:xfrm>
            <a:prstGeom prst="rect">
              <a:avLst/>
            </a:prstGeom>
            <a:noFill/>
            <a:ln w="254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6624614" y="2495250"/>
              <a:ext cx="2333856" cy="17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8686800" y="22860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Line 5"/>
          <p:cNvSpPr>
            <a:spLocks noChangeShapeType="1"/>
          </p:cNvSpPr>
          <p:nvPr/>
        </p:nvSpPr>
        <p:spPr bwMode="auto">
          <a:xfrm>
            <a:off x="457200" y="2133600"/>
            <a:ext cx="5105400" cy="0"/>
          </a:xfrm>
          <a:prstGeom prst="line">
            <a:avLst/>
          </a:prstGeom>
          <a:noFill/>
          <a:ln w="28575">
            <a:solidFill>
              <a:srgbClr val="00B050"/>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F7FB87959FBD14C9C5FE7A532B89ED8" ma:contentTypeVersion="0" ma:contentTypeDescription="Create a new document." ma:contentTypeScope="" ma:versionID="080431b09cff94a909caf70966c43fe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02E823-1924-410C-A4F7-0E365E2E71CF}">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customXml/itemProps2.xml><?xml version="1.0" encoding="utf-8"?>
<ds:datastoreItem xmlns:ds="http://schemas.openxmlformats.org/officeDocument/2006/customXml" ds:itemID="{152C749F-2CA6-49A4-8890-F929334C5412}">
  <ds:schemaRefs>
    <ds:schemaRef ds:uri="http://schemas.microsoft.com/sharepoint/v3/contenttype/forms"/>
  </ds:schemaRefs>
</ds:datastoreItem>
</file>

<file path=customXml/itemProps3.xml><?xml version="1.0" encoding="utf-8"?>
<ds:datastoreItem xmlns:ds="http://schemas.openxmlformats.org/officeDocument/2006/customXml" ds:itemID="{56222DC6-DC86-45ED-8C94-79B72D51D8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35468</TotalTime>
  <Words>4901</Words>
  <Application>Microsoft Macintosh PowerPoint</Application>
  <PresentationFormat>On-screen Show (4:3)</PresentationFormat>
  <Paragraphs>524</Paragraphs>
  <Slides>65</Slides>
  <Notes>52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65</vt:i4>
      </vt:variant>
    </vt:vector>
  </HeadingPairs>
  <TitlesOfParts>
    <vt:vector size="79" baseType="lpstr">
      <vt:lpstr>Arial</vt:lpstr>
      <vt:lpstr>Arial Black</vt:lpstr>
      <vt:lpstr>Arial Narrow</vt:lpstr>
      <vt:lpstr>Britannic Bold</vt:lpstr>
      <vt:lpstr>Calibri</vt:lpstr>
      <vt:lpstr>CommonBullets</vt:lpstr>
      <vt:lpstr>Consolas</vt:lpstr>
      <vt:lpstr>Corbel</vt:lpstr>
      <vt:lpstr>Lato</vt:lpstr>
      <vt:lpstr>Segoe Condensed</vt:lpstr>
      <vt:lpstr>Wingdings</vt:lpstr>
      <vt:lpstr>Wingdings 2</vt:lpstr>
      <vt:lpstr>Wingdings 3</vt:lpstr>
      <vt:lpstr>Metro</vt:lpstr>
      <vt:lpstr>VEHICLE INSPECTION  Safety Certification   </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TXDPS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Cantu</dc:creator>
  <cp:lastModifiedBy>Nguyen, Hat</cp:lastModifiedBy>
  <cp:revision>1221</cp:revision>
  <cp:lastPrinted>2017-08-15T15:42:26Z</cp:lastPrinted>
  <dcterms:created xsi:type="dcterms:W3CDTF">2011-06-29T18:32:26Z</dcterms:created>
  <dcterms:modified xsi:type="dcterms:W3CDTF">2023-12-21T16:33:40Z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0x010100DF7FB87959FBD14C9C5FE7A532B89ED8</vt:lpwstr>
  </property>
</Properties>
</file>